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65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6" r:id="rId19"/>
    <p:sldId id="277" r:id="rId20"/>
    <p:sldId id="278" r:id="rId21"/>
    <p:sldId id="281" r:id="rId22"/>
    <p:sldId id="282" r:id="rId23"/>
    <p:sldId id="283" r:id="rId24"/>
    <p:sldId id="284" r:id="rId25"/>
    <p:sldId id="285" r:id="rId26"/>
    <p:sldId id="286" r:id="rId27"/>
    <p:sldId id="288" r:id="rId28"/>
    <p:sldId id="289" r:id="rId29"/>
    <p:sldId id="290" r:id="rId30"/>
    <p:sldId id="291" r:id="rId31"/>
    <p:sldId id="292" r:id="rId32"/>
    <p:sldId id="293" r:id="rId33"/>
    <p:sldId id="308" r:id="rId34"/>
    <p:sldId id="294" r:id="rId35"/>
    <p:sldId id="309" r:id="rId36"/>
    <p:sldId id="295" r:id="rId37"/>
    <p:sldId id="296" r:id="rId38"/>
    <p:sldId id="297" r:id="rId39"/>
    <p:sldId id="298" r:id="rId40"/>
    <p:sldId id="301" r:id="rId41"/>
    <p:sldId id="302" r:id="rId42"/>
    <p:sldId id="303" r:id="rId43"/>
    <p:sldId id="304" r:id="rId44"/>
    <p:sldId id="305" r:id="rId45"/>
    <p:sldId id="306" r:id="rId46"/>
    <p:sldId id="307" r:id="rId47"/>
    <p:sldId id="279" r:id="rId48"/>
    <p:sldId id="280" r:id="rId49"/>
  </p:sldIdLst>
  <p:sldSz cx="12192000" cy="6858000"/>
  <p:notesSz cx="6858000" cy="9144000"/>
  <p:embeddedFontLst>
    <p:embeddedFont>
      <p:font typeface="THE삐끗삐끗" panose="02020503020101020101" pitchFamily="18" charset="-127"/>
      <p:regular r:id="rId50"/>
    </p:embeddedFont>
    <p:embeddedFont>
      <p:font typeface="1훈연필습격 R" panose="02020603020101020101" pitchFamily="18" charset="-127"/>
      <p:regular r:id="rId51"/>
    </p:embeddedFont>
    <p:embeddedFont>
      <p:font typeface="Rockwell Extra Bold" panose="02060903040505020403" pitchFamily="18" charset="0"/>
      <p:bold r:id="rId52"/>
    </p:embeddedFont>
    <p:embeddedFont>
      <p:font typeface="맑은 고딕" panose="020B0503020000020004" pitchFamily="50" charset="-127"/>
      <p:regular r:id="rId53"/>
      <p:bold r:id="rId54"/>
    </p:embeddedFont>
    <p:embeddedFont>
      <p:font typeface="나눔바른펜" panose="020B0503000000000000" pitchFamily="50" charset="-127"/>
      <p:regular r:id="rId55"/>
      <p:bold r:id="rId56"/>
    </p:embeddedFont>
    <p:embeddedFont>
      <p:font typeface="Masque" panose="020B07030603020A0203" pitchFamily="34" charset="0"/>
      <p:regular r:id="rId57"/>
    </p:embeddedFont>
    <p:embeddedFont>
      <p:font typeface="Cambria Math" panose="02040503050406030204" pitchFamily="18" charset="0"/>
      <p:regular r:id="rId5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FF"/>
    <a:srgbClr val="FFFF00"/>
    <a:srgbClr val="FFCCFF"/>
    <a:srgbClr val="CCCCFF"/>
    <a:srgbClr val="AFABAB"/>
    <a:srgbClr val="D9D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8" d="100"/>
          <a:sy n="68" d="100"/>
        </p:scale>
        <p:origin x="61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font" Target="fonts/font1.fntdata"/><Relationship Id="rId55" Type="http://schemas.openxmlformats.org/officeDocument/2006/relationships/font" Target="fonts/font6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font" Target="fonts/font5.fntdata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4.fntdata"/><Relationship Id="rId58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8.fntdata"/><Relationship Id="rId61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3.fntdata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7.fntdata"/><Relationship Id="rId8" Type="http://schemas.openxmlformats.org/officeDocument/2006/relationships/slide" Target="slides/slide7.xml"/><Relationship Id="rId51" Type="http://schemas.openxmlformats.org/officeDocument/2006/relationships/font" Target="fonts/font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0BEFA8-FCA2-4782-8728-0932CD9761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DF6B647-A4BA-4529-A17E-B3C2CD6886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76DF54C-70F6-4F13-BD71-A16269435D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3DADA-2139-4C81-80B1-FE88B14FB82E}" type="datetimeFigureOut">
              <a:rPr lang="ko-KR" altLang="en-US" smtClean="0"/>
              <a:t>2018-04-05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C27580A-7DB9-4FB2-B5A4-AA809043A7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086F72-230F-401B-BD86-7BBE9FBC47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812B7-3257-4E40-BC9D-347AABCE97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85059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4CEB9C-4BF2-4BAE-B4F8-88A9388960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FF46707-C45C-4E62-A843-D41DA15CD3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8E7F345-432B-49C2-8B12-6899C0CC8B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3DADA-2139-4C81-80B1-FE88B14FB82E}" type="datetimeFigureOut">
              <a:rPr lang="ko-KR" altLang="en-US" smtClean="0"/>
              <a:t>2018-04-05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85E912A-3210-4FA1-9CE3-01CE9A9046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F32D5E3-0CBE-4833-BD55-8EA1FB7383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812B7-3257-4E40-BC9D-347AABCE97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49207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1C14B61-A3D0-496F-8224-083235A23EC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07EFAFF-243A-4FB4-9666-E270FF3076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A359A02-AD03-4CBA-AD30-C53C695298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3DADA-2139-4C81-80B1-FE88B14FB82E}" type="datetimeFigureOut">
              <a:rPr lang="ko-KR" altLang="en-US" smtClean="0"/>
              <a:t>2018-04-05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C2EDE7E-B839-4EC6-B13B-BD679753C7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A1A9F57-EC31-4C6F-BBC8-8B8462C9A8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812B7-3257-4E40-BC9D-347AABCE97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9357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C6CCC0-935C-4C85-ADA5-C2CDD9801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1349BA4-5D89-48D7-9F2B-389138EC05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F804F84-09C0-45BB-898B-4E7D3B1FEE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3DADA-2139-4C81-80B1-FE88B14FB82E}" type="datetimeFigureOut">
              <a:rPr lang="ko-KR" altLang="en-US" smtClean="0"/>
              <a:t>2018-04-05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61BB016-AA13-4AD7-BECA-A8003215F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F3435BD-D3A2-4D6F-B489-C02FE9906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812B7-3257-4E40-BC9D-347AABCE97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02626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17F2CC-6DA5-4C1A-97AC-EC52598BC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20E974F-D9FA-4001-AAFB-4F68BDC800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86DFB41-F410-4D3B-BDA5-64D6FBCE03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3DADA-2139-4C81-80B1-FE88B14FB82E}" type="datetimeFigureOut">
              <a:rPr lang="ko-KR" altLang="en-US" smtClean="0"/>
              <a:t>2018-04-05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15D38B9-EC96-4100-8EB3-E711940EF6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6A71C4F-4B21-444A-8DB7-05BDC6FB4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812B7-3257-4E40-BC9D-347AABCE97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42185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FB7FE7-FA47-488D-8201-53C6387800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FBFF2A9-32AF-4980-8EFD-F596789AE4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F76EDCE-0632-4766-8852-CAB78E73F5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A65BEC3-A238-429F-81AC-EC65DAB77D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3DADA-2139-4C81-80B1-FE88B14FB82E}" type="datetimeFigureOut">
              <a:rPr lang="ko-KR" altLang="en-US" smtClean="0"/>
              <a:t>2018-04-05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3D448B4-8ED6-49A4-8412-D59EFADD59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D3A339B-8DB3-498E-87B3-5B821681D2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812B7-3257-4E40-BC9D-347AABCE97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52130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4B8B4C-0FEF-4F97-9ABF-6EC8635CA8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D8A3644-85EA-4B5E-89F3-8CF8DE7EB2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793AB30-28D8-48B0-92DB-A21C522230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D36F0C2-7331-41A7-9099-9E4BE3439C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F352CCA-1102-4DFE-8797-0C508C3A2E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3CFDEB2-3987-4126-8277-FA5BE4CDA6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3DADA-2139-4C81-80B1-FE88B14FB82E}" type="datetimeFigureOut">
              <a:rPr lang="ko-KR" altLang="en-US" smtClean="0"/>
              <a:t>2018-04-05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9974B9A-EF89-4DB0-83FF-1D048918ED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B4810D6-E886-439A-882E-EDB2A79B1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812B7-3257-4E40-BC9D-347AABCE97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43728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67D6D0-6225-433F-AC6F-E79837CC6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09BECAB-7202-4AF1-BDB4-9C153411F4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3DADA-2139-4C81-80B1-FE88B14FB82E}" type="datetimeFigureOut">
              <a:rPr lang="ko-KR" altLang="en-US" smtClean="0"/>
              <a:t>2018-04-05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4A1AE30-8566-4881-AB22-3A28291B93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F2922D6-CA76-4F79-9406-D2A1686F36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812B7-3257-4E40-BC9D-347AABCE97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74644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EB79F02-950D-48FB-9B9E-DEB5551747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3DADA-2139-4C81-80B1-FE88B14FB82E}" type="datetimeFigureOut">
              <a:rPr lang="ko-KR" altLang="en-US" smtClean="0"/>
              <a:t>2018-04-05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5CD4090-E215-49CC-AB03-171924030E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65D6677-775A-49BF-9EC1-2D8A0D720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812B7-3257-4E40-BC9D-347AABCE97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3759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92BDE6-623A-429F-939A-4E4BEEBBA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0D1F3F-9C9D-4B7D-BA61-B0E957825E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1ADF5AB-48B2-4363-98D6-63D1B66C87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641D80D-450B-4642-8049-521B3EC0EA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3DADA-2139-4C81-80B1-FE88B14FB82E}" type="datetimeFigureOut">
              <a:rPr lang="ko-KR" altLang="en-US" smtClean="0"/>
              <a:t>2018-04-05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7ED3E89-D0A2-4DE5-91CD-B18192D65A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E1BA757-7202-4B03-8185-A6F332565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812B7-3257-4E40-BC9D-347AABCE97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10139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15BAEC-DC25-4E21-B2C9-5612E3A0CC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F84900B-1817-4AEE-AC23-A70B697803A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93473B8-F13E-4E05-9780-5D51BD57E6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F764B5D-E6AC-4749-9C1D-7DD7ABE2FF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3DADA-2139-4C81-80B1-FE88B14FB82E}" type="datetimeFigureOut">
              <a:rPr lang="ko-KR" altLang="en-US" smtClean="0"/>
              <a:t>2018-04-05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69418EE-EA92-4913-8F9F-E5F16D3E7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36D956F-7EEF-462E-9755-F2F4C3E2A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812B7-3257-4E40-BC9D-347AABCE97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69193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403C91A-34FD-408E-9A22-629DB7D83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F21052C-1C50-4EB4-9185-4EEE4CF615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AA455DA-E1E6-4706-B681-72E0EEA997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03DADA-2139-4C81-80B1-FE88B14FB82E}" type="datetimeFigureOut">
              <a:rPr lang="ko-KR" altLang="en-US" smtClean="0"/>
              <a:t>2018-04-05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C476933-DCF0-4407-9F85-CDF1119B1E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5D5959-F892-4EE5-8646-A3D7C6A254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C812B7-3257-4E40-BC9D-347AABCE97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08684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bug.inf.usi.ch/index.php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6A767C1-CFB7-4012-91CA-C53A84F2F06B}"/>
              </a:ext>
            </a:extLst>
          </p:cNvPr>
          <p:cNvSpPr txBox="1"/>
          <p:nvPr/>
        </p:nvSpPr>
        <p:spPr>
          <a:xfrm>
            <a:off x="2888351" y="1662253"/>
            <a:ext cx="78299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sque" panose="020B07030603020A0203" pitchFamily="34" charset="0"/>
                <a:ea typeface="THE삐끗삐끗" panose="02020503020101020101" pitchFamily="18" charset="-127"/>
                <a:cs typeface="THE삐끗삐끗" panose="02020503020101020101" pitchFamily="18" charset="-127"/>
              </a:rPr>
              <a:t>Introduction</a:t>
            </a:r>
            <a:endParaRPr kumimoji="0" lang="ko-KR" altLang="en-US" sz="6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asque" panose="020B07030603020A0203" pitchFamily="34" charset="0"/>
              <a:ea typeface="THE삐끗삐끗" panose="02020503020101020101" pitchFamily="18" charset="-127"/>
              <a:cs typeface="THE삐끗삐끗" panose="020205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7595DC-B23B-452D-AFEF-1E42DB85C151}"/>
              </a:ext>
            </a:extLst>
          </p:cNvPr>
          <p:cNvSpPr txBox="1"/>
          <p:nvPr/>
        </p:nvSpPr>
        <p:spPr>
          <a:xfrm>
            <a:off x="1489434" y="4395528"/>
            <a:ext cx="944565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AutoNum type="arabicPeriod"/>
              <a:tabLst/>
              <a:defRPr/>
            </a:pPr>
            <a:r>
              <a:rPr lang="ko-KR" altLang="en-US" sz="2300" dirty="0">
                <a:solidFill>
                  <a:prstClr val="black"/>
                </a:solidFill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유지비용 </a:t>
            </a:r>
            <a:r>
              <a:rPr lang="en-US" altLang="ko-KR" sz="2300" dirty="0">
                <a:solidFill>
                  <a:prstClr val="black"/>
                </a:solidFill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&gt; </a:t>
            </a:r>
            <a:r>
              <a:rPr lang="ko-KR" altLang="en-US" sz="2300" dirty="0">
                <a:solidFill>
                  <a:prstClr val="black"/>
                </a:solidFill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개발비용</a:t>
            </a:r>
            <a:endParaRPr lang="en-US" altLang="ko-KR" sz="2300" dirty="0">
              <a:solidFill>
                <a:prstClr val="black"/>
              </a:solidFill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  <a:p>
            <a:pPr marL="457200" marR="0" lvl="0" indent="-4572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AutoNum type="arabicPeriod"/>
              <a:tabLst/>
              <a:defRPr/>
            </a:pPr>
            <a:r>
              <a:rPr lang="ko-KR" altLang="en-US" sz="2300" dirty="0">
                <a:solidFill>
                  <a:prstClr val="black"/>
                </a:solidFill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버그리포트에 명시된 오류 상황을 만든 뒤 분석 → 시간 오래 걸림 </a:t>
            </a:r>
            <a:r>
              <a:rPr lang="en-US" altLang="ko-KR" sz="2300" dirty="0">
                <a:solidFill>
                  <a:prstClr val="black"/>
                </a:solidFill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(</a:t>
            </a:r>
            <a:r>
              <a:rPr lang="ko-KR" altLang="en-US" sz="2300" dirty="0">
                <a:solidFill>
                  <a:prstClr val="black"/>
                </a:solidFill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특히 큰 </a:t>
            </a:r>
            <a:r>
              <a:rPr lang="en-US" altLang="ko-KR" sz="2300" dirty="0">
                <a:solidFill>
                  <a:prstClr val="black"/>
                </a:solidFill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project)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911982-2870-4E18-B0A7-3B8B8EB6F0D6}"/>
              </a:ext>
            </a:extLst>
          </p:cNvPr>
          <p:cNvSpPr txBox="1"/>
          <p:nvPr/>
        </p:nvSpPr>
        <p:spPr>
          <a:xfrm>
            <a:off x="2092751" y="3553905"/>
            <a:ext cx="7729979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300" dirty="0" err="1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버그리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포트로부터 버그 위치를 자동적으로 찾을 수 있는 방법 필요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91C183-03F6-46DB-A044-94A63256FBA5}"/>
              </a:ext>
            </a:extLst>
          </p:cNvPr>
          <p:cNvSpPr txBox="1"/>
          <p:nvPr/>
        </p:nvSpPr>
        <p:spPr>
          <a:xfrm>
            <a:off x="320510" y="179202"/>
            <a:ext cx="116892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3000" dirty="0">
                <a:latin typeface="Rockwell Extra Bold" panose="02060903040505020403" pitchFamily="18" charset="0"/>
                <a:ea typeface="THE삐끗삐끗" panose="02020503020101020101" pitchFamily="18" charset="-127"/>
                <a:cs typeface="THE삐끗삐끗" panose="02020503020101020101" pitchFamily="18" charset="-127"/>
              </a:rPr>
              <a:t>1</a:t>
            </a:r>
            <a:endParaRPr lang="ko-KR" altLang="en-US" sz="3000" dirty="0">
              <a:latin typeface="Rockwell Extra Bold" panose="02060903040505020403" pitchFamily="18" charset="0"/>
              <a:ea typeface="THE삐끗삐끗" panose="02020503020101020101" pitchFamily="18" charset="-127"/>
              <a:cs typeface="THE삐끗삐끗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148525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6A767C1-CFB7-4012-91CA-C53A84F2F06B}"/>
              </a:ext>
            </a:extLst>
          </p:cNvPr>
          <p:cNvSpPr txBox="1"/>
          <p:nvPr/>
        </p:nvSpPr>
        <p:spPr>
          <a:xfrm>
            <a:off x="3513055" y="1615120"/>
            <a:ext cx="51658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sque" panose="020B07030603020A0203" pitchFamily="34" charset="0"/>
                <a:ea typeface="THE삐끗삐끗" panose="02020503020101020101" pitchFamily="18" charset="-127"/>
                <a:cs typeface="THE삐끗삐끗" panose="02020503020101020101" pitchFamily="18" charset="-127"/>
              </a:rPr>
              <a:t>approach</a:t>
            </a:r>
            <a:endParaRPr kumimoji="0" lang="ko-KR" altLang="en-US" sz="6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asque" panose="020B07030603020A0203" pitchFamily="34" charset="0"/>
              <a:ea typeface="THE삐끗삐끗" panose="02020503020101020101" pitchFamily="18" charset="-127"/>
              <a:cs typeface="THE삐끗삐끗" panose="020205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AC429F-2595-4DFE-80D8-BC27DCA1B6D9}"/>
              </a:ext>
            </a:extLst>
          </p:cNvPr>
          <p:cNvSpPr txBox="1"/>
          <p:nvPr/>
        </p:nvSpPr>
        <p:spPr>
          <a:xfrm>
            <a:off x="320510" y="179202"/>
            <a:ext cx="116892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000" dirty="0">
                <a:solidFill>
                  <a:prstClr val="black"/>
                </a:solidFill>
                <a:latin typeface="Rockwell Extra Bold" panose="02060903040505020403" pitchFamily="18" charset="0"/>
                <a:ea typeface="THE삐끗삐끗" panose="02020503020101020101" pitchFamily="18" charset="-127"/>
                <a:cs typeface="THE삐끗삐끗" panose="02020503020101020101" pitchFamily="18" charset="-127"/>
              </a:rPr>
              <a:t>3</a:t>
            </a:r>
            <a:endParaRPr kumimoji="0" lang="ko-KR" altLang="en-US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ckwell Extra Bold" panose="02060903040505020403" pitchFamily="18" charset="0"/>
              <a:ea typeface="THE삐끗삐끗" panose="02020503020101020101" pitchFamily="18" charset="-127"/>
              <a:cs typeface="THE삐끗삐끗" panose="020205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09146E-D508-4E17-974C-5D71A26D05A2}"/>
              </a:ext>
            </a:extLst>
          </p:cNvPr>
          <p:cNvSpPr txBox="1"/>
          <p:nvPr/>
        </p:nvSpPr>
        <p:spPr>
          <a:xfrm>
            <a:off x="2356701" y="3327662"/>
            <a:ext cx="7711126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3.1. Analyzable inputs</a:t>
            </a:r>
            <a:endParaRPr lang="ko-KR" altLang="en-US" sz="2300" dirty="0"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727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7FF6FE9-1104-4739-94E3-6D21544BD30F}"/>
              </a:ext>
            </a:extLst>
          </p:cNvPr>
          <p:cNvSpPr txBox="1"/>
          <p:nvPr/>
        </p:nvSpPr>
        <p:spPr>
          <a:xfrm>
            <a:off x="10376377" y="34430"/>
            <a:ext cx="19444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 dirty="0">
                <a:latin typeface="Masque" panose="020B07030603020A0203" pitchFamily="34" charset="0"/>
                <a:ea typeface="THE삐끗삐끗" panose="02020503020101020101" pitchFamily="18" charset="-127"/>
                <a:cs typeface="THE삐끗삐끗" panose="02020503020101020101" pitchFamily="18" charset="-127"/>
              </a:rPr>
              <a:t>approach</a:t>
            </a:r>
            <a:endParaRPr lang="ko-KR" altLang="en-US" sz="2000" dirty="0">
              <a:latin typeface="Masque" panose="020B07030603020A0203" pitchFamily="34" charset="0"/>
              <a:ea typeface="THE삐끗삐끗" panose="02020503020101020101" pitchFamily="18" charset="-127"/>
              <a:cs typeface="THE삐끗삐끗" panose="020205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159DCE-0013-4BCF-9BCF-B348320C2F1B}"/>
              </a:ext>
            </a:extLst>
          </p:cNvPr>
          <p:cNvSpPr txBox="1"/>
          <p:nvPr/>
        </p:nvSpPr>
        <p:spPr>
          <a:xfrm>
            <a:off x="320511" y="2386389"/>
            <a:ext cx="11462449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300" dirty="0">
                <a:latin typeface="맑은 고딕" panose="020B0503020000020004" pitchFamily="50" charset="-127"/>
                <a:ea typeface="맑은 고딕" panose="020B0503020000020004" pitchFamily="50" charset="-127"/>
                <a:cs typeface="THE삐끗삐끗" panose="02020503020101020101" pitchFamily="18" charset="-127"/>
              </a:rPr>
              <a:t>〮 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버그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리포트가 포함하고 있는 것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:  report date, 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오류 일어났을 때 시나리오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, product version, 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리포터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, 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상태 등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D3B594-010C-4850-AFD5-DEEEEC1BAE95}"/>
              </a:ext>
            </a:extLst>
          </p:cNvPr>
          <p:cNvSpPr txBox="1"/>
          <p:nvPr/>
        </p:nvSpPr>
        <p:spPr>
          <a:xfrm>
            <a:off x="320512" y="2988297"/>
            <a:ext cx="1110477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300" dirty="0">
                <a:latin typeface="맑은 고딕" panose="020B0503020000020004" pitchFamily="50" charset="-127"/>
                <a:cs typeface="THE삐끗삐끗" panose="02020503020101020101" pitchFamily="18" charset="-127"/>
              </a:rPr>
              <a:t>〮 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오류 발생 →  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(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유저가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) 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버그 리포트 시나리오를 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stack trace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와 제출 → 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(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개발자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)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버그시나리오 이해하고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, 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버그리포트의 핵심 단어를 포함하는 </a:t>
            </a:r>
            <a:r>
              <a:rPr lang="ko-KR" altLang="en-US" sz="2300" dirty="0">
                <a:solidFill>
                  <a:schemeClr val="bg2">
                    <a:lumMod val="75000"/>
                  </a:schemeClr>
                </a:solidFill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의심 가는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소스파일 찾는다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EE93E62-4DF2-40DF-84E9-A1BE7A224160}"/>
              </a:ext>
            </a:extLst>
          </p:cNvPr>
          <p:cNvSpPr txBox="1"/>
          <p:nvPr/>
        </p:nvSpPr>
        <p:spPr>
          <a:xfrm>
            <a:off x="320512" y="3906441"/>
            <a:ext cx="2699754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300" dirty="0">
                <a:latin typeface="맑은 고딕" panose="020B0503020000020004" pitchFamily="50" charset="-127"/>
                <a:cs typeface="THE삐끗삐끗" panose="02020503020101020101" pitchFamily="18" charset="-127"/>
              </a:rPr>
              <a:t>〮 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Stack trace</a:t>
            </a:r>
            <a:endParaRPr lang="ko-KR" altLang="en-US" sz="2300" dirty="0"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077E5DD-D20C-431D-9BC0-358E88AC0BFB}"/>
              </a:ext>
            </a:extLst>
          </p:cNvPr>
          <p:cNvSpPr txBox="1"/>
          <p:nvPr/>
        </p:nvSpPr>
        <p:spPr>
          <a:xfrm>
            <a:off x="569296" y="4352717"/>
            <a:ext cx="11072807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버그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발생 소스파일과 라인을 찾는데 중요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. Method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나 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class 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이름으로 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line 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찾을 수 있다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.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E7EA600-CE7D-42CB-9DCC-C01898672BD8}"/>
              </a:ext>
            </a:extLst>
          </p:cNvPr>
          <p:cNvSpPr/>
          <p:nvPr/>
        </p:nvSpPr>
        <p:spPr>
          <a:xfrm>
            <a:off x="320511" y="4849794"/>
            <a:ext cx="11528982" cy="4462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300" dirty="0">
                <a:latin typeface="맑은 고딕" panose="020B0503020000020004" pitchFamily="50" charset="-127"/>
                <a:cs typeface="THE삐끗삐끗" panose="02020503020101020101" pitchFamily="18" charset="-127"/>
              </a:rPr>
              <a:t>〮 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버그리포트의 코멘트에도 </a:t>
            </a:r>
            <a:r>
              <a:rPr lang="ko-KR" altLang="en-US" sz="2300" dirty="0">
                <a:solidFill>
                  <a:schemeClr val="bg2">
                    <a:lumMod val="75000"/>
                  </a:schemeClr>
                </a:solidFill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버그리포트에는 명시되지 않은 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추가적인 정보가 있다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. Stack trace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나 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crash log 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포함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C6E5D33-9B61-4DCD-AB17-56D45C6F29A6}"/>
              </a:ext>
            </a:extLst>
          </p:cNvPr>
          <p:cNvSpPr/>
          <p:nvPr/>
        </p:nvSpPr>
        <p:spPr>
          <a:xfrm>
            <a:off x="320511" y="5345077"/>
            <a:ext cx="11462449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〮고쳐진 것 중 유사한 버그 리포트가 있으면 파일 후보에 추가</a:t>
            </a:r>
            <a:endParaRPr lang="en-US" altLang="ko-KR" sz="2300" dirty="0"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  <a:p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〮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SCM 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시스템의 소스코드 파일 히스토리와 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commit log 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찾아 최근 수정된 것 중에 원인이 없는지 찾는다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349AC72-B7B9-4E25-B19E-420574756D93}"/>
              </a:ext>
            </a:extLst>
          </p:cNvPr>
          <p:cNvSpPr txBox="1"/>
          <p:nvPr/>
        </p:nvSpPr>
        <p:spPr>
          <a:xfrm>
            <a:off x="642594" y="6095907"/>
            <a:ext cx="10906812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두 버전의 파일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, method, line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간의 차이 분석해 정확한 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bug location 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찾는다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.</a:t>
            </a:r>
            <a:endParaRPr lang="ko-KR" altLang="en-US" sz="2300" dirty="0"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D2AC416-C4AC-4EED-BA4A-644FA142F645}"/>
              </a:ext>
            </a:extLst>
          </p:cNvPr>
          <p:cNvSpPr txBox="1"/>
          <p:nvPr/>
        </p:nvSpPr>
        <p:spPr>
          <a:xfrm>
            <a:off x="3177378" y="431317"/>
            <a:ext cx="9501673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buAutoNum type="arabicPeriod"/>
            </a:pP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버그 리포트</a:t>
            </a:r>
            <a:endParaRPr lang="en-US" altLang="ko-KR" sz="2300" dirty="0"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  <a:p>
            <a:pPr marL="457200" indent="-457200" algn="l">
              <a:buAutoNum type="arabicPeriod"/>
            </a:pP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소스 파일들</a:t>
            </a:r>
            <a:endParaRPr lang="en-US" altLang="ko-KR" sz="2300" dirty="0"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  <a:p>
            <a:pPr marL="457200" indent="-457200" algn="l">
              <a:buAutoNum type="arabicPeriod"/>
            </a:pP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유사한 해결된 버그 리포트</a:t>
            </a:r>
            <a:endParaRPr lang="en-US" altLang="ko-KR" sz="2300" dirty="0"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  <a:p>
            <a:pPr marL="457200" indent="-457200" algn="l">
              <a:buAutoNum type="arabicPeriod"/>
            </a:pP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소스코드 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change history (commit messages &amp; </a:t>
            </a:r>
            <a:r>
              <a:rPr lang="en-US" altLang="ko-KR" sz="2300" dirty="0" err="1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chang</a:t>
            </a:r>
            <a:r>
              <a:rPr lang="ko-KR" altLang="en-US" sz="2300" dirty="0" err="1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된것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간의 차이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)</a:t>
            </a:r>
            <a:endParaRPr lang="ko-KR" altLang="en-US" sz="2300" dirty="0"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95114CC-40E3-4949-AE78-71DB89DDEA79}"/>
              </a:ext>
            </a:extLst>
          </p:cNvPr>
          <p:cNvSpPr txBox="1"/>
          <p:nvPr/>
        </p:nvSpPr>
        <p:spPr>
          <a:xfrm>
            <a:off x="569296" y="830313"/>
            <a:ext cx="2290713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300" dirty="0">
                <a:solidFill>
                  <a:srgbClr val="C00000"/>
                </a:solidFill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Analyzable</a:t>
            </a:r>
          </a:p>
          <a:p>
            <a:pPr algn="ctr"/>
            <a:r>
              <a:rPr lang="en-US" altLang="ko-KR" sz="2300" dirty="0">
                <a:solidFill>
                  <a:srgbClr val="C00000"/>
                </a:solidFill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Inputs</a:t>
            </a:r>
            <a:endParaRPr lang="ko-KR" altLang="en-US" sz="2300" dirty="0">
              <a:solidFill>
                <a:srgbClr val="C00000"/>
              </a:solidFill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19B7F9B-27F1-4E98-97B2-FDA449136442}"/>
              </a:ext>
            </a:extLst>
          </p:cNvPr>
          <p:cNvSpPr txBox="1"/>
          <p:nvPr/>
        </p:nvSpPr>
        <p:spPr>
          <a:xfrm>
            <a:off x="0" y="21726"/>
            <a:ext cx="4128941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3.1. analyzable inputs</a:t>
            </a:r>
            <a:endParaRPr lang="ko-KR" altLang="en-US" sz="2300" dirty="0"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06854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83EB4400-84BE-4746-808F-0242E4654B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590" y="1668436"/>
            <a:ext cx="11071782" cy="508762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F668765-1633-423B-A4B6-3DB4A5915AE1}"/>
              </a:ext>
            </a:extLst>
          </p:cNvPr>
          <p:cNvSpPr txBox="1"/>
          <p:nvPr/>
        </p:nvSpPr>
        <p:spPr>
          <a:xfrm>
            <a:off x="10376377" y="34430"/>
            <a:ext cx="19444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 dirty="0">
                <a:latin typeface="Masque" panose="020B07030603020A0203" pitchFamily="34" charset="0"/>
                <a:ea typeface="THE삐끗삐끗" panose="02020503020101020101" pitchFamily="18" charset="-127"/>
                <a:cs typeface="THE삐끗삐끗" panose="02020503020101020101" pitchFamily="18" charset="-127"/>
              </a:rPr>
              <a:t>approach</a:t>
            </a:r>
            <a:endParaRPr lang="ko-KR" altLang="en-US" sz="2000" dirty="0">
              <a:latin typeface="Masque" panose="020B07030603020A0203" pitchFamily="34" charset="0"/>
              <a:ea typeface="THE삐끗삐끗" panose="02020503020101020101" pitchFamily="18" charset="-127"/>
              <a:cs typeface="THE삐끗삐끗" panose="020205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AD67904-5B16-4E82-A735-3FEFE3C054E9}"/>
              </a:ext>
            </a:extLst>
          </p:cNvPr>
          <p:cNvSpPr txBox="1"/>
          <p:nvPr/>
        </p:nvSpPr>
        <p:spPr>
          <a:xfrm>
            <a:off x="0" y="6946"/>
            <a:ext cx="4128941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3.2. Analysis flow of BLIA</a:t>
            </a:r>
            <a:endParaRPr lang="ko-KR" altLang="en-US" sz="2300" dirty="0"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FFFB02-FD26-4090-A323-85E6C0CA6B93}"/>
              </a:ext>
            </a:extLst>
          </p:cNvPr>
          <p:cNvSpPr txBox="1"/>
          <p:nvPr/>
        </p:nvSpPr>
        <p:spPr>
          <a:xfrm>
            <a:off x="216817" y="559287"/>
            <a:ext cx="11519555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300" dirty="0" err="1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rVSM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</a:t>
            </a:r>
            <a:r>
              <a:rPr lang="ko-KR" altLang="en-US" sz="2300" dirty="0">
                <a:solidFill>
                  <a:schemeClr val="bg2">
                    <a:lumMod val="75000"/>
                  </a:schemeClr>
                </a:solidFill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버그 리포트 분석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+ IR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모델 </a:t>
            </a:r>
            <a:r>
              <a:rPr lang="ko-KR" altLang="en-US" sz="2300" dirty="0">
                <a:solidFill>
                  <a:schemeClr val="bg2">
                    <a:lumMod val="75000"/>
                  </a:schemeClr>
                </a:solidFill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버그 </a:t>
            </a:r>
            <a:r>
              <a:rPr lang="ko-KR" altLang="en-US" sz="2300" dirty="0" err="1">
                <a:solidFill>
                  <a:schemeClr val="bg2">
                    <a:lumMod val="75000"/>
                  </a:schemeClr>
                </a:solidFill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로케이터</a:t>
            </a:r>
            <a:endParaRPr lang="ko-KR" altLang="en-US" sz="2300" dirty="0">
              <a:solidFill>
                <a:schemeClr val="bg2">
                  <a:lumMod val="75000"/>
                </a:schemeClr>
              </a:solidFill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9298C6-AB51-4874-9241-8F7DF15F58E5}"/>
              </a:ext>
            </a:extLst>
          </p:cNvPr>
          <p:cNvSpPr txBox="1"/>
          <p:nvPr/>
        </p:nvSpPr>
        <p:spPr>
          <a:xfrm>
            <a:off x="216817" y="948946"/>
            <a:ext cx="8484124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BLIA1.0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→ 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BLIA1.5 : method level, 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버그리포트의 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comment 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포함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C18ADD-26EF-4A20-BDC6-38E3EE9BD39F}"/>
              </a:ext>
            </a:extLst>
          </p:cNvPr>
          <p:cNvSpPr txBox="1"/>
          <p:nvPr/>
        </p:nvSpPr>
        <p:spPr>
          <a:xfrm>
            <a:off x="5740925" y="711518"/>
            <a:ext cx="44117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버그 리포트의 상세 설명 추가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8528AA-7B0F-4B62-B18B-8D4A8213D15E}"/>
              </a:ext>
            </a:extLst>
          </p:cNvPr>
          <p:cNvSpPr txBox="1"/>
          <p:nvPr/>
        </p:nvSpPr>
        <p:spPr>
          <a:xfrm>
            <a:off x="2809188" y="1299552"/>
            <a:ext cx="76922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Fixed method: Fixed file</a:t>
            </a:r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과 </a:t>
            </a:r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commit log</a:t>
            </a:r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에서 추출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EF7C59-5415-4805-8C0D-ADDD69DD7F95}"/>
              </a:ext>
            </a:extLst>
          </p:cNvPr>
          <p:cNvSpPr txBox="1"/>
          <p:nvPr/>
        </p:nvSpPr>
        <p:spPr>
          <a:xfrm>
            <a:off x="84843" y="1603992"/>
            <a:ext cx="218701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4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소스파일의</a:t>
            </a:r>
            <a:r>
              <a:rPr lang="en-US" altLang="ko-KR" sz="14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Structured information</a:t>
            </a:r>
            <a:r>
              <a:rPr lang="ko-KR" altLang="en-US" sz="14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에 대한 통합적인 분석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F4DB08-E06E-4333-8578-4B2CB997F003}"/>
              </a:ext>
            </a:extLst>
          </p:cNvPr>
          <p:cNvSpPr txBox="1"/>
          <p:nvPr/>
        </p:nvSpPr>
        <p:spPr>
          <a:xfrm>
            <a:off x="-39280" y="2732315"/>
            <a:ext cx="98981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4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버그리포트의 </a:t>
            </a:r>
            <a:r>
              <a:rPr lang="en-US" altLang="ko-KR" sz="14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stack  trace </a:t>
            </a:r>
            <a:r>
              <a:rPr lang="ko-KR" altLang="en-US" sz="14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분석</a:t>
            </a:r>
            <a:r>
              <a:rPr lang="en-US" altLang="ko-KR" sz="14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</a:t>
            </a:r>
            <a:endParaRPr lang="ko-KR" altLang="en-US" sz="1400" dirty="0"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947F780-0D5B-4AE7-A695-B86A53A333EB}"/>
              </a:ext>
            </a:extLst>
          </p:cNvPr>
          <p:cNvSpPr txBox="1"/>
          <p:nvPr/>
        </p:nvSpPr>
        <p:spPr>
          <a:xfrm>
            <a:off x="84843" y="5750072"/>
            <a:ext cx="9898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4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Commit</a:t>
            </a:r>
            <a:r>
              <a:rPr lang="ko-KR" altLang="en-US" sz="14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</a:t>
            </a:r>
            <a:r>
              <a:rPr lang="en-US" altLang="ko-KR" sz="14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log</a:t>
            </a:r>
            <a:r>
              <a:rPr lang="ko-KR" altLang="en-US" sz="14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분석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BA62A0E-BF29-4D88-B114-5046811147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8658" y="668190"/>
            <a:ext cx="2676525" cy="59055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D70C107-0B53-49F0-9D0E-4403894E661F}"/>
              </a:ext>
            </a:extLst>
          </p:cNvPr>
          <p:cNvSpPr txBox="1"/>
          <p:nvPr/>
        </p:nvSpPr>
        <p:spPr>
          <a:xfrm>
            <a:off x="9860437" y="1979629"/>
            <a:ext cx="1536569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File</a:t>
            </a:r>
          </a:p>
          <a:p>
            <a:pPr algn="l"/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level</a:t>
            </a:r>
            <a:endParaRPr lang="ko-KR" altLang="en-US" sz="2300" dirty="0"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12922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4723F5E-8AF9-4900-9022-97F0A0DF2662}"/>
              </a:ext>
            </a:extLst>
          </p:cNvPr>
          <p:cNvSpPr txBox="1"/>
          <p:nvPr/>
        </p:nvSpPr>
        <p:spPr>
          <a:xfrm>
            <a:off x="10376377" y="34430"/>
            <a:ext cx="19444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 dirty="0">
                <a:latin typeface="Masque" panose="020B07030603020A0203" pitchFamily="34" charset="0"/>
                <a:ea typeface="THE삐끗삐끗" panose="02020503020101020101" pitchFamily="18" charset="-127"/>
                <a:cs typeface="THE삐끗삐끗" panose="02020503020101020101" pitchFamily="18" charset="-127"/>
              </a:rPr>
              <a:t>approach</a:t>
            </a:r>
            <a:endParaRPr lang="ko-KR" altLang="en-US" sz="2000" dirty="0">
              <a:latin typeface="Masque" panose="020B07030603020A0203" pitchFamily="34" charset="0"/>
              <a:ea typeface="THE삐끗삐끗" panose="02020503020101020101" pitchFamily="18" charset="-127"/>
              <a:cs typeface="THE삐끗삐끗" panose="020205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122730-A210-4359-8E01-F344CC2B6085}"/>
              </a:ext>
            </a:extLst>
          </p:cNvPr>
          <p:cNvSpPr txBox="1"/>
          <p:nvPr/>
        </p:nvSpPr>
        <p:spPr>
          <a:xfrm>
            <a:off x="0" y="11347"/>
            <a:ext cx="4128941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3.2. Analysis flow of BLIA</a:t>
            </a:r>
            <a:endParaRPr lang="ko-KR" altLang="en-US" sz="2300" dirty="0"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50D9AA-B23C-4557-8542-DB43110EE80D}"/>
              </a:ext>
            </a:extLst>
          </p:cNvPr>
          <p:cNvSpPr txBox="1"/>
          <p:nvPr/>
        </p:nvSpPr>
        <p:spPr>
          <a:xfrm>
            <a:off x="980389" y="560331"/>
            <a:ext cx="10727704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소스파일과 새 버그 리포트의 유사도 분석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. 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전 처리 과정에서 소스파일에 대한 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structured information  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얻을 수 있다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. 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새 버그 리포트도 전 처리해서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query 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만든다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. 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쿼리를 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structured information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에 보내서 점수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(</a:t>
            </a:r>
            <a:r>
              <a:rPr lang="en-US" altLang="ko-KR" sz="2300" dirty="0" err="1">
                <a:solidFill>
                  <a:srgbClr val="C00000"/>
                </a:solidFill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StructVsmScore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: 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버그리포트와 소스코드 사이의 유사도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)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를 매긴다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. 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C3452F5-1984-44F3-9F02-8FE188D05D12}"/>
              </a:ext>
            </a:extLst>
          </p:cNvPr>
          <p:cNvSpPr/>
          <p:nvPr/>
        </p:nvSpPr>
        <p:spPr>
          <a:xfrm>
            <a:off x="130562" y="560331"/>
            <a:ext cx="1016625" cy="4462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step1 : </a:t>
            </a:r>
            <a:endParaRPr lang="ko-KR" altLang="en-US" sz="23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401825-E3EA-4405-83F6-CBAE12F6FCFA}"/>
              </a:ext>
            </a:extLst>
          </p:cNvPr>
          <p:cNvSpPr txBox="1"/>
          <p:nvPr/>
        </p:nvSpPr>
        <p:spPr>
          <a:xfrm>
            <a:off x="980389" y="1714493"/>
            <a:ext cx="1072770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수정된 버그 리포트와 새 버그리포트의 유사도 분석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. 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버그리포트와 코멘트 전처리과정 거친다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. 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각각 리포트에서 수정된 파일 저장 해놓는다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. 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비슷한 버그 리포트를 찾으면 수정된 파일에 대한 </a:t>
            </a:r>
            <a:r>
              <a:rPr lang="en-US" altLang="ko-KR" sz="2300" dirty="0" err="1">
                <a:solidFill>
                  <a:srgbClr val="C00000"/>
                </a:solidFill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SimiBugScore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계산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. 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30E7AD3-67BA-43B1-9C15-8D93E1597A8E}"/>
              </a:ext>
            </a:extLst>
          </p:cNvPr>
          <p:cNvSpPr/>
          <p:nvPr/>
        </p:nvSpPr>
        <p:spPr>
          <a:xfrm>
            <a:off x="130562" y="1714493"/>
            <a:ext cx="1074333" cy="4462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step2 : </a:t>
            </a:r>
            <a:endParaRPr lang="ko-KR" altLang="en-US" sz="23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EFAFBCC-B727-40A5-98D9-15F915DBE6EB}"/>
              </a:ext>
            </a:extLst>
          </p:cNvPr>
          <p:cNvSpPr/>
          <p:nvPr/>
        </p:nvSpPr>
        <p:spPr>
          <a:xfrm>
            <a:off x="130562" y="2487090"/>
            <a:ext cx="1088760" cy="4462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step3 : </a:t>
            </a:r>
            <a:endParaRPr lang="ko-KR" altLang="en-US" sz="23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E4D7C9F-B3BF-4D0D-9593-180F921B0BAB}"/>
              </a:ext>
            </a:extLst>
          </p:cNvPr>
          <p:cNvSpPr/>
          <p:nvPr/>
        </p:nvSpPr>
        <p:spPr>
          <a:xfrm>
            <a:off x="980389" y="2487090"/>
            <a:ext cx="10809402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버그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리포트에 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stack trace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가 있으면 소스 파일에 대한 정보를 추출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. 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소스코드 파일에 대한 </a:t>
            </a:r>
            <a:r>
              <a:rPr lang="en-US" altLang="ko-KR" sz="2300" dirty="0" err="1">
                <a:solidFill>
                  <a:srgbClr val="C00000"/>
                </a:solidFill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Strace</a:t>
            </a:r>
            <a:r>
              <a:rPr lang="en-US" altLang="ko-KR" sz="2300" dirty="0">
                <a:solidFill>
                  <a:srgbClr val="C00000"/>
                </a:solidFill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Score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(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오류 의심 가는 파일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) 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매긴다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.</a:t>
            </a:r>
            <a:endParaRPr lang="ko-KR" altLang="en-US" sz="2300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67D0A29-9EB4-4338-975B-5D57F545D864}"/>
              </a:ext>
            </a:extLst>
          </p:cNvPr>
          <p:cNvSpPr/>
          <p:nvPr/>
        </p:nvSpPr>
        <p:spPr>
          <a:xfrm>
            <a:off x="130562" y="3259687"/>
            <a:ext cx="1088760" cy="4462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step4 : </a:t>
            </a:r>
            <a:endParaRPr lang="ko-KR" altLang="en-US" sz="2300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EBDDC9D-EEC3-4C76-AA7C-95BD10253C03}"/>
              </a:ext>
            </a:extLst>
          </p:cNvPr>
          <p:cNvSpPr/>
          <p:nvPr/>
        </p:nvSpPr>
        <p:spPr>
          <a:xfrm>
            <a:off x="980389" y="3259687"/>
            <a:ext cx="10809402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SCM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에서 새 버그리포트 작성 전 근래에 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commit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된 파일이나 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commit log 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메시지를 찾는다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. Commit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된 파일에 대한 </a:t>
            </a:r>
            <a:r>
              <a:rPr lang="en-US" altLang="ko-KR" sz="2300" dirty="0" err="1">
                <a:solidFill>
                  <a:srgbClr val="C00000"/>
                </a:solidFill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CommScore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계산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.  </a:t>
            </a:r>
            <a:r>
              <a:rPr lang="en-US" altLang="ko-KR" sz="2300" dirty="0">
                <a:solidFill>
                  <a:schemeClr val="bg2">
                    <a:lumMod val="75000"/>
                  </a:schemeClr>
                </a:solidFill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(</a:t>
            </a:r>
            <a:r>
              <a:rPr lang="ko-KR" altLang="en-US" sz="2300" dirty="0">
                <a:solidFill>
                  <a:schemeClr val="bg2">
                    <a:lumMod val="75000"/>
                  </a:schemeClr>
                </a:solidFill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관련 소스파일 → 관련 메소드</a:t>
            </a:r>
            <a:r>
              <a:rPr lang="en-US" altLang="ko-KR" sz="2300" dirty="0">
                <a:solidFill>
                  <a:schemeClr val="bg2">
                    <a:lumMod val="75000"/>
                  </a:schemeClr>
                </a:solidFill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) Method level analysis</a:t>
            </a:r>
            <a:r>
              <a:rPr lang="ko-KR" altLang="en-US" sz="2300" dirty="0">
                <a:solidFill>
                  <a:schemeClr val="bg2">
                    <a:lumMod val="75000"/>
                  </a:schemeClr>
                </a:solidFill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에 사용됨</a:t>
            </a:r>
            <a:endParaRPr lang="ko-KR" altLang="en-US" sz="23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1986062-FC4C-4AD5-98A8-EE45FE221DEC}"/>
              </a:ext>
            </a:extLst>
          </p:cNvPr>
          <p:cNvSpPr/>
          <p:nvPr/>
        </p:nvSpPr>
        <p:spPr>
          <a:xfrm>
            <a:off x="130562" y="4078450"/>
            <a:ext cx="1077539" cy="4462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step5 : </a:t>
            </a:r>
            <a:endParaRPr lang="ko-KR" altLang="en-US" sz="2300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CE6C7D6-BF4C-4761-BAA8-C1AF9B88DA5F}"/>
              </a:ext>
            </a:extLst>
          </p:cNvPr>
          <p:cNvSpPr/>
          <p:nvPr/>
        </p:nvSpPr>
        <p:spPr>
          <a:xfrm>
            <a:off x="980389" y="4078450"/>
            <a:ext cx="10809402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위에 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4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개의 점수를 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3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개의 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control parameter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로 통합해서 각각 소스파일에 대한 </a:t>
            </a:r>
            <a:r>
              <a:rPr lang="en-US" altLang="ko-KR" sz="2300" dirty="0" err="1">
                <a:solidFill>
                  <a:srgbClr val="C00000"/>
                </a:solidFill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BliaFileScore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계산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. 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파일 레벨로 결함 위치 찾을 수 있다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.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</a:t>
            </a:r>
            <a:endParaRPr lang="ko-KR" altLang="en-US" sz="23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DA43281-53FA-4C33-A1B9-2F552030E685}"/>
              </a:ext>
            </a:extLst>
          </p:cNvPr>
          <p:cNvSpPr txBox="1"/>
          <p:nvPr/>
        </p:nvSpPr>
        <p:spPr>
          <a:xfrm>
            <a:off x="7466029" y="5599522"/>
            <a:ext cx="4242064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File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level</a:t>
            </a:r>
            <a:endParaRPr lang="ko-KR" altLang="en-US" sz="2300" dirty="0"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788536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083E1BA-1609-43C9-A54A-9FA22CA5B1CB}"/>
              </a:ext>
            </a:extLst>
          </p:cNvPr>
          <p:cNvSpPr txBox="1"/>
          <p:nvPr/>
        </p:nvSpPr>
        <p:spPr>
          <a:xfrm>
            <a:off x="10376377" y="34430"/>
            <a:ext cx="19444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 dirty="0">
                <a:latin typeface="Masque" panose="020B07030603020A0203" pitchFamily="34" charset="0"/>
                <a:ea typeface="THE삐끗삐끗" panose="02020503020101020101" pitchFamily="18" charset="-127"/>
                <a:cs typeface="THE삐끗삐끗" panose="02020503020101020101" pitchFamily="18" charset="-127"/>
              </a:rPr>
              <a:t>approach</a:t>
            </a:r>
            <a:endParaRPr lang="ko-KR" altLang="en-US" sz="2000" dirty="0">
              <a:latin typeface="Masque" panose="020B07030603020A0203" pitchFamily="34" charset="0"/>
              <a:ea typeface="THE삐끗삐끗" panose="02020503020101020101" pitchFamily="18" charset="-127"/>
              <a:cs typeface="THE삐끗삐끗" panose="020205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CB67103-41C8-4DB3-8111-A6D75C79355E}"/>
              </a:ext>
            </a:extLst>
          </p:cNvPr>
          <p:cNvSpPr txBox="1"/>
          <p:nvPr/>
        </p:nvSpPr>
        <p:spPr>
          <a:xfrm>
            <a:off x="0" y="11347"/>
            <a:ext cx="4128941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3.2. Analysis flow of BLIA</a:t>
            </a:r>
            <a:endParaRPr lang="ko-KR" altLang="en-US" sz="2300" dirty="0"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F04727D-0029-4228-8A25-8A6D971D73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7914"/>
            <a:ext cx="12192000" cy="470217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475CA17-8F52-46A8-9B4B-A75C150C38B6}"/>
              </a:ext>
            </a:extLst>
          </p:cNvPr>
          <p:cNvSpPr txBox="1"/>
          <p:nvPr/>
        </p:nvSpPr>
        <p:spPr>
          <a:xfrm>
            <a:off x="895547" y="5164011"/>
            <a:ext cx="2187019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Method level</a:t>
            </a:r>
            <a:endParaRPr lang="ko-KR" altLang="en-US" sz="2300" dirty="0"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F7AA90-CA6F-4130-BC5D-F29431069540}"/>
              </a:ext>
            </a:extLst>
          </p:cNvPr>
          <p:cNvSpPr txBox="1"/>
          <p:nvPr/>
        </p:nvSpPr>
        <p:spPr>
          <a:xfrm>
            <a:off x="339365" y="878381"/>
            <a:ext cx="23567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Step 5</a:t>
            </a:r>
            <a:r>
              <a:rPr lang="ko-KR" altLang="en-US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에서 얻은 파일</a:t>
            </a:r>
          </a:p>
        </p:txBody>
      </p:sp>
    </p:spTree>
    <p:extLst>
      <p:ext uri="{BB962C8B-B14F-4D97-AF65-F5344CB8AC3E}">
        <p14:creationId xmlns:p14="http://schemas.microsoft.com/office/powerpoint/2010/main" val="26355225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4D61A53-FAB9-4D03-8C51-9F7FC7329DE9}"/>
              </a:ext>
            </a:extLst>
          </p:cNvPr>
          <p:cNvSpPr txBox="1"/>
          <p:nvPr/>
        </p:nvSpPr>
        <p:spPr>
          <a:xfrm>
            <a:off x="10376377" y="34430"/>
            <a:ext cx="19444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 dirty="0">
                <a:latin typeface="Masque" panose="020B07030603020A0203" pitchFamily="34" charset="0"/>
                <a:ea typeface="THE삐끗삐끗" panose="02020503020101020101" pitchFamily="18" charset="-127"/>
                <a:cs typeface="THE삐끗삐끗" panose="02020503020101020101" pitchFamily="18" charset="-127"/>
              </a:rPr>
              <a:t>approach</a:t>
            </a:r>
            <a:endParaRPr lang="ko-KR" altLang="en-US" sz="2000" dirty="0">
              <a:latin typeface="Masque" panose="020B07030603020A0203" pitchFamily="34" charset="0"/>
              <a:ea typeface="THE삐끗삐끗" panose="02020503020101020101" pitchFamily="18" charset="-127"/>
              <a:cs typeface="THE삐끗삐끗" panose="020205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2E3838-EAE6-4203-A82D-D0C5D9C9E4D4}"/>
              </a:ext>
            </a:extLst>
          </p:cNvPr>
          <p:cNvSpPr txBox="1"/>
          <p:nvPr/>
        </p:nvSpPr>
        <p:spPr>
          <a:xfrm>
            <a:off x="0" y="11347"/>
            <a:ext cx="4128941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3.2. Analysis flow of BLIA</a:t>
            </a:r>
            <a:endParaRPr lang="ko-KR" altLang="en-US" sz="2300" dirty="0"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D33D4B-B18E-499B-BEF6-DAC774E0B681}"/>
              </a:ext>
            </a:extLst>
          </p:cNvPr>
          <p:cNvSpPr txBox="1"/>
          <p:nvPr/>
        </p:nvSpPr>
        <p:spPr>
          <a:xfrm>
            <a:off x="1027523" y="730013"/>
            <a:ext cx="10727704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Step5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에서 얻은 파일들 </a:t>
            </a:r>
            <a:r>
              <a:rPr lang="ko-KR" altLang="en-US" sz="2300" dirty="0" err="1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전처리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과정 거쳐서 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method 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정보를 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query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로 사용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. 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버그리포트도 전 처리 과정 거치는데 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step1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의 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query 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대신에 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information index 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만든다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. 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메소드와 버그 리포트 간의 </a:t>
            </a:r>
            <a:r>
              <a:rPr lang="en-US" altLang="ko-KR" sz="2300" dirty="0" err="1">
                <a:solidFill>
                  <a:srgbClr val="C00000"/>
                </a:solidFill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MthVsmScore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계산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52E0C48-E896-45ED-9FBD-56C5E6DA6886}"/>
              </a:ext>
            </a:extLst>
          </p:cNvPr>
          <p:cNvSpPr/>
          <p:nvPr/>
        </p:nvSpPr>
        <p:spPr>
          <a:xfrm>
            <a:off x="177696" y="730013"/>
            <a:ext cx="1088760" cy="4462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step6 : </a:t>
            </a:r>
            <a:endParaRPr lang="ko-KR" altLang="en-US" sz="23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225672-1DFB-4E21-93DF-5848B81DFB63}"/>
              </a:ext>
            </a:extLst>
          </p:cNvPr>
          <p:cNvSpPr txBox="1"/>
          <p:nvPr/>
        </p:nvSpPr>
        <p:spPr>
          <a:xfrm>
            <a:off x="967820" y="1884175"/>
            <a:ext cx="1072770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Step4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에서 얻은 각 메소드의 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commit log 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점수와 메소드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-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버그리포트 유사도 점수를 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control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parameter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사용해서 합한다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. 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각각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메소드에 대한 의심 가는 점수 </a:t>
            </a:r>
            <a:r>
              <a:rPr lang="en-US" altLang="ko-KR" sz="2300" dirty="0" err="1">
                <a:solidFill>
                  <a:srgbClr val="C00000"/>
                </a:solidFill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BliaMethodScore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를 얻는다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. 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</a:t>
            </a:r>
            <a:endParaRPr lang="en-US" altLang="ko-KR" sz="2300" dirty="0"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24E2A57-57A3-40A0-9DE6-FE8289B483DB}"/>
              </a:ext>
            </a:extLst>
          </p:cNvPr>
          <p:cNvSpPr/>
          <p:nvPr/>
        </p:nvSpPr>
        <p:spPr>
          <a:xfrm>
            <a:off x="177696" y="1884175"/>
            <a:ext cx="1075936" cy="4462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step7 : </a:t>
            </a:r>
            <a:endParaRPr lang="ko-KR" altLang="en-US" sz="2300" dirty="0"/>
          </a:p>
        </p:txBody>
      </p:sp>
    </p:spTree>
    <p:extLst>
      <p:ext uri="{BB962C8B-B14F-4D97-AF65-F5344CB8AC3E}">
        <p14:creationId xmlns:p14="http://schemas.microsoft.com/office/powerpoint/2010/main" val="15765458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FA4B5A8-BDB6-4F6A-B033-C6059FB63E36}"/>
              </a:ext>
            </a:extLst>
          </p:cNvPr>
          <p:cNvSpPr txBox="1"/>
          <p:nvPr/>
        </p:nvSpPr>
        <p:spPr>
          <a:xfrm>
            <a:off x="10376377" y="34430"/>
            <a:ext cx="19444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 dirty="0">
                <a:latin typeface="Masque" panose="020B07030603020A0203" pitchFamily="34" charset="0"/>
                <a:ea typeface="THE삐끗삐끗" panose="02020503020101020101" pitchFamily="18" charset="-127"/>
                <a:cs typeface="THE삐끗삐끗" panose="02020503020101020101" pitchFamily="18" charset="-127"/>
              </a:rPr>
              <a:t>approach</a:t>
            </a:r>
            <a:endParaRPr lang="ko-KR" altLang="en-US" sz="2000" dirty="0">
              <a:latin typeface="Masque" panose="020B07030603020A0203" pitchFamily="34" charset="0"/>
              <a:ea typeface="THE삐끗삐끗" panose="02020503020101020101" pitchFamily="18" charset="-127"/>
              <a:cs typeface="THE삐끗삐끗" panose="020205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ED4F17-F134-4D79-BE41-A025463E795C}"/>
              </a:ext>
            </a:extLst>
          </p:cNvPr>
          <p:cNvSpPr txBox="1"/>
          <p:nvPr/>
        </p:nvSpPr>
        <p:spPr>
          <a:xfrm>
            <a:off x="0" y="11347"/>
            <a:ext cx="4128941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3.3. Architecture of BLIA</a:t>
            </a:r>
            <a:endParaRPr lang="ko-KR" altLang="en-US" sz="2300" dirty="0"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A275CF4-D96A-4216-9161-2856671FAC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570" y="825753"/>
            <a:ext cx="10363745" cy="5603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5421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FA4B5A8-BDB6-4F6A-B033-C6059FB63E36}"/>
              </a:ext>
            </a:extLst>
          </p:cNvPr>
          <p:cNvSpPr txBox="1"/>
          <p:nvPr/>
        </p:nvSpPr>
        <p:spPr>
          <a:xfrm>
            <a:off x="10376377" y="34430"/>
            <a:ext cx="19444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 dirty="0">
                <a:latin typeface="Masque" panose="020B07030603020A0203" pitchFamily="34" charset="0"/>
                <a:ea typeface="THE삐끗삐끗" panose="02020503020101020101" pitchFamily="18" charset="-127"/>
                <a:cs typeface="THE삐끗삐끗" panose="02020503020101020101" pitchFamily="18" charset="-127"/>
              </a:rPr>
              <a:t>approach</a:t>
            </a:r>
            <a:endParaRPr lang="ko-KR" altLang="en-US" sz="2000" dirty="0">
              <a:latin typeface="Masque" panose="020B07030603020A0203" pitchFamily="34" charset="0"/>
              <a:ea typeface="THE삐끗삐끗" panose="02020503020101020101" pitchFamily="18" charset="-127"/>
              <a:cs typeface="THE삐끗삐끗" panose="020205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ED4F17-F134-4D79-BE41-A025463E795C}"/>
              </a:ext>
            </a:extLst>
          </p:cNvPr>
          <p:cNvSpPr txBox="1"/>
          <p:nvPr/>
        </p:nvSpPr>
        <p:spPr>
          <a:xfrm>
            <a:off x="0" y="11347"/>
            <a:ext cx="4128941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3.3. Architecture of BLIA</a:t>
            </a:r>
            <a:endParaRPr lang="ko-KR" altLang="en-US" sz="2300" dirty="0"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4AFE5E-ACCE-4E42-9470-F24D05E08041}"/>
              </a:ext>
            </a:extLst>
          </p:cNvPr>
          <p:cNvSpPr txBox="1"/>
          <p:nvPr/>
        </p:nvSpPr>
        <p:spPr>
          <a:xfrm>
            <a:off x="763571" y="980388"/>
            <a:ext cx="10652289" cy="3277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소스파일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인덱스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, 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버그 </a:t>
            </a:r>
            <a:r>
              <a:rPr lang="ko-KR" altLang="en-US" sz="2300" dirty="0" err="1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리포트인덱서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, </a:t>
            </a:r>
            <a:r>
              <a:rPr lang="ko-KR" altLang="en-US" sz="2300" dirty="0" err="1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커밋로그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</a:t>
            </a:r>
            <a:r>
              <a:rPr lang="ko-KR" altLang="en-US" sz="2300" dirty="0" err="1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콜렉터를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인덱스 레이어에서 사용해서 소스파일과 버그리포트의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, </a:t>
            </a:r>
            <a:r>
              <a:rPr lang="ko-KR" altLang="en-US" sz="2300" dirty="0" err="1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커밋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로그 메시지의 용어들을 </a:t>
            </a:r>
            <a:r>
              <a:rPr lang="ko-KR" altLang="en-US" sz="2300" dirty="0" err="1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파싱한다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. </a:t>
            </a:r>
          </a:p>
          <a:p>
            <a:pPr algn="l"/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데이터 레이어에서 데이터를 내부 데이터베이스에 저장한다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. Embedded 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된 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H2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데이터베이스</a:t>
            </a:r>
            <a:r>
              <a:rPr lang="en-US" altLang="ko-KR" sz="2300" dirty="0">
                <a:solidFill>
                  <a:schemeClr val="bg2">
                    <a:lumMod val="75000"/>
                  </a:schemeClr>
                </a:solidFill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(h2database.com/html/main.html)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는 가볍고 설치가 </a:t>
            </a:r>
            <a:r>
              <a:rPr lang="ko-KR" altLang="en-US" sz="2300" dirty="0" err="1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필요없다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. 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이걸로 </a:t>
            </a:r>
            <a:r>
              <a:rPr lang="ko-KR" altLang="en-US" sz="2300" dirty="0" err="1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인덱스된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데이터를 관리하고 데이터를 분석한다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. </a:t>
            </a:r>
          </a:p>
          <a:p>
            <a:pPr algn="l"/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Analysis 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레이어의 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5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개의 모듈은 </a:t>
            </a:r>
            <a:r>
              <a:rPr lang="ko-KR" altLang="en-US" sz="2300" dirty="0" err="1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인덱서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모듈을 불러 각 스텝의 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suspicious score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을 계산한다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.</a:t>
            </a:r>
          </a:p>
          <a:p>
            <a:pPr algn="l"/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앞서 언급된 각 스텝들은 이 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analyzer 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모듈을 사용해서 각각 점수를 계산한다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. BLIA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모듈은 분석된 점수를 통합하고 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suspicious 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파일과 메소드에 대한 최종점수를 계산한다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. 3.5.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에서 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BLIA analysis 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모듈에 대한 알고리즘 상세 순서 설명</a:t>
            </a:r>
          </a:p>
        </p:txBody>
      </p:sp>
    </p:spTree>
    <p:extLst>
      <p:ext uri="{BB962C8B-B14F-4D97-AF65-F5344CB8AC3E}">
        <p14:creationId xmlns:p14="http://schemas.microsoft.com/office/powerpoint/2010/main" val="121183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FA4B5A8-BDB6-4F6A-B033-C6059FB63E36}"/>
              </a:ext>
            </a:extLst>
          </p:cNvPr>
          <p:cNvSpPr txBox="1"/>
          <p:nvPr/>
        </p:nvSpPr>
        <p:spPr>
          <a:xfrm>
            <a:off x="10376377" y="34430"/>
            <a:ext cx="19444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 dirty="0">
                <a:latin typeface="Masque" panose="020B07030603020A0203" pitchFamily="34" charset="0"/>
                <a:ea typeface="THE삐끗삐끗" panose="02020503020101020101" pitchFamily="18" charset="-127"/>
                <a:cs typeface="THE삐끗삐끗" panose="02020503020101020101" pitchFamily="18" charset="-127"/>
              </a:rPr>
              <a:t>approach</a:t>
            </a:r>
            <a:endParaRPr lang="ko-KR" altLang="en-US" sz="2000" dirty="0">
              <a:latin typeface="Masque" panose="020B07030603020A0203" pitchFamily="34" charset="0"/>
              <a:ea typeface="THE삐끗삐끗" panose="02020503020101020101" pitchFamily="18" charset="-127"/>
              <a:cs typeface="THE삐끗삐끗" panose="020205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ED4F17-F134-4D79-BE41-A025463E795C}"/>
              </a:ext>
            </a:extLst>
          </p:cNvPr>
          <p:cNvSpPr txBox="1"/>
          <p:nvPr/>
        </p:nvSpPr>
        <p:spPr>
          <a:xfrm>
            <a:off x="0" y="11347"/>
            <a:ext cx="6004874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3.4. Extension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of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bug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repositories</a:t>
            </a:r>
            <a:endParaRPr lang="ko-KR" altLang="en-US" sz="2300" dirty="0"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4AFE5E-ACCE-4E42-9470-F24D05E08041}"/>
              </a:ext>
            </a:extLst>
          </p:cNvPr>
          <p:cNvSpPr txBox="1"/>
          <p:nvPr/>
        </p:nvSpPr>
        <p:spPr>
          <a:xfrm>
            <a:off x="763571" y="980388"/>
            <a:ext cx="10652289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본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연구에서 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bug repository 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늘렸다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. </a:t>
            </a:r>
          </a:p>
          <a:p>
            <a:pPr marL="457200" indent="-457200" algn="l">
              <a:buAutoNum type="arabicPeriod"/>
            </a:pP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버그리포트의 코멘트를 새 버그리포트와 수정된 버그리포트의 유사도 계산할 때 사용함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. 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가끔 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stack trace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가 포함된 경우도 있었다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. </a:t>
            </a:r>
          </a:p>
          <a:p>
            <a:pPr marL="457200" indent="-457200" algn="l">
              <a:buAutoNum type="arabicPeriod"/>
            </a:pP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각 </a:t>
            </a:r>
            <a:r>
              <a:rPr lang="ko-KR" altLang="en-US" sz="230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버그 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리</a:t>
            </a:r>
            <a:r>
              <a:rPr lang="ko-KR" altLang="en-US" sz="230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포트에 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대한 수정된 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method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를 추가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. </a:t>
            </a:r>
            <a:r>
              <a:rPr lang="en-US" altLang="ko-KR" sz="2300" dirty="0" err="1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Jgit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라이브러리를 사용해 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SCM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의 히스토리를 참고해서 수정된 메소드를 추출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. </a:t>
            </a:r>
            <a:endParaRPr lang="ko-KR" altLang="en-US" sz="2300" dirty="0"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A48DEB-7A11-4FDA-A7B6-E3BC720DF3F4}"/>
              </a:ext>
            </a:extLst>
          </p:cNvPr>
          <p:cNvSpPr txBox="1"/>
          <p:nvPr/>
        </p:nvSpPr>
        <p:spPr>
          <a:xfrm>
            <a:off x="721150" y="2909499"/>
            <a:ext cx="10567447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300" dirty="0" err="1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Jgit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는 오픈소스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, 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자바라이브러리 깃 버전 컨트롤 시스템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1CD3A3-5DC2-4501-8C04-D7079FFBB2E9}"/>
              </a:ext>
            </a:extLst>
          </p:cNvPr>
          <p:cNvSpPr txBox="1"/>
          <p:nvPr/>
        </p:nvSpPr>
        <p:spPr>
          <a:xfrm>
            <a:off x="721150" y="3502226"/>
            <a:ext cx="10567447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SCM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에서 소스파일 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change history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와 버그리포트의 상태 히스토리에서 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git repository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의 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fixed commit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를 찾음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. 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그리고 나서는 추가되거나 삭제되거나 수정된 라인을 </a:t>
            </a:r>
            <a:r>
              <a:rPr lang="en-US" altLang="ko-KR" sz="2300" dirty="0" err="1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Jgit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의 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git diff 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사용해서 추출함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. 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변경된 라인에 기반해서 변경된 메소드를 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AST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를 사용해 계산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. 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수정된 메소드의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메소드 이름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, </a:t>
            </a:r>
            <a:r>
              <a:rPr lang="ko-KR" altLang="en-US" sz="2300" dirty="0" err="1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리턴타입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, 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변수를 추출해서 버그 </a:t>
            </a:r>
            <a:r>
              <a:rPr lang="ko-KR" altLang="en-US" sz="2300" dirty="0" err="1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리포지터리에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추가함</a:t>
            </a:r>
            <a:endParaRPr lang="en-US" altLang="ko-KR" sz="2300" dirty="0"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AF19F8-4482-4EA2-8621-03354B6468FB}"/>
              </a:ext>
            </a:extLst>
          </p:cNvPr>
          <p:cNvSpPr txBox="1"/>
          <p:nvPr/>
        </p:nvSpPr>
        <p:spPr>
          <a:xfrm>
            <a:off x="696316" y="5156782"/>
            <a:ext cx="10652289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3.   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각 버그 리포트에 대한 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Fixed commit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은 추가적인 정보를 제공한다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. 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이 정보가 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BLIA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에 직접 사용되고 있지는 않지만 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다른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리서치에서 사용될 수 있다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. 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정확도를 높이기 위해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. Suspicious change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나 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commit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들을 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localize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할 수 있다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521894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FA4B5A8-BDB6-4F6A-B033-C6059FB63E36}"/>
              </a:ext>
            </a:extLst>
          </p:cNvPr>
          <p:cNvSpPr txBox="1"/>
          <p:nvPr/>
        </p:nvSpPr>
        <p:spPr>
          <a:xfrm>
            <a:off x="10376377" y="34430"/>
            <a:ext cx="19444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 dirty="0">
                <a:latin typeface="Masque" panose="020B07030603020A0203" pitchFamily="34" charset="0"/>
                <a:ea typeface="THE삐끗삐끗" panose="02020503020101020101" pitchFamily="18" charset="-127"/>
                <a:cs typeface="THE삐끗삐끗" panose="02020503020101020101" pitchFamily="18" charset="-127"/>
              </a:rPr>
              <a:t>approach</a:t>
            </a:r>
            <a:endParaRPr lang="ko-KR" altLang="en-US" sz="2000" dirty="0">
              <a:latin typeface="Masque" panose="020B07030603020A0203" pitchFamily="34" charset="0"/>
              <a:ea typeface="THE삐끗삐끗" panose="02020503020101020101" pitchFamily="18" charset="-127"/>
              <a:cs typeface="THE삐끗삐끗" panose="020205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ED4F17-F134-4D79-BE41-A025463E795C}"/>
              </a:ext>
            </a:extLst>
          </p:cNvPr>
          <p:cNvSpPr txBox="1"/>
          <p:nvPr/>
        </p:nvSpPr>
        <p:spPr>
          <a:xfrm>
            <a:off x="0" y="11347"/>
            <a:ext cx="6004874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3.5. Analyzing structured source file information</a:t>
            </a:r>
            <a:endParaRPr lang="ko-KR" altLang="en-US" sz="2300" dirty="0"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CCCC4F-7FAF-42F2-9DEA-E8465021B8B5}"/>
              </a:ext>
            </a:extLst>
          </p:cNvPr>
          <p:cNvSpPr txBox="1"/>
          <p:nvPr/>
        </p:nvSpPr>
        <p:spPr>
          <a:xfrm>
            <a:off x="358219" y="810705"/>
            <a:ext cx="11415859" cy="3277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소스파일은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document collection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이룬다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. 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각각의 버그 리포트는 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IR-based 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버그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localization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의 쿼리로 사용됨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. 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각 소스파일을 하나의 문서로 </a:t>
            </a:r>
            <a:r>
              <a:rPr lang="ko-KR" altLang="en-US" sz="2300" dirty="0" err="1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취급함으로서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파일의 용어와 용어의 벡터가 만들어진다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. 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텍스트 파일로 취급하는 대신 </a:t>
            </a:r>
            <a:r>
              <a:rPr lang="ko-KR" altLang="en-US" sz="2300" dirty="0" err="1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소스파일인덱서가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각 파일의 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AST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를 활용해 소스파일을 </a:t>
            </a:r>
            <a:r>
              <a:rPr lang="ko-KR" altLang="en-US" sz="2300" dirty="0" err="1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파싱해서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class name, method name, variable name, </a:t>
            </a:r>
            <a:r>
              <a:rPr lang="en-US" altLang="ko-KR" sz="2300" dirty="0" err="1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commet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로 나누어 준다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. </a:t>
            </a:r>
          </a:p>
          <a:p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BLIA1.0.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과 비교했을 때 </a:t>
            </a:r>
            <a:r>
              <a:rPr lang="ko-KR" altLang="en-US" sz="2300" dirty="0" err="1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소스파일인덱서가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메소드 정보까지 계산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. 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소스파일의 이런 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Structured information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이 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suspicious file 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랭킹의 정확도를 높여준다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. 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실제 버그리포트를 보면 합리적인데 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message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나 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error case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의 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log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에 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class name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과 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method name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이 포함되어 있다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.</a:t>
            </a:r>
          </a:p>
          <a:p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AST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에서 얻은 모든 </a:t>
            </a:r>
            <a:r>
              <a:rPr lang="ko-KR" altLang="en-US" sz="2300" dirty="0" err="1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아이덴티파이어는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camel case splitting 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기법으로 구성단어로 분리된다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. 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분리된 용어와 풀 </a:t>
            </a:r>
            <a:r>
              <a:rPr lang="ko-KR" altLang="en-US" sz="2300" dirty="0" err="1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아이덴티파이어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모두 </a:t>
            </a:r>
            <a:r>
              <a:rPr lang="ko-KR" altLang="en-US" sz="2300" dirty="0" err="1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인덱스한다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. 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둘 다 </a:t>
            </a:r>
            <a:r>
              <a:rPr lang="ko-KR" altLang="en-US" sz="2300" dirty="0" err="1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인덱스하는게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효율적임을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[20]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에서 입증함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619A5F-52BF-4B14-9D81-157342D1B0FF}"/>
              </a:ext>
            </a:extLst>
          </p:cNvPr>
          <p:cNvSpPr txBox="1"/>
          <p:nvPr/>
        </p:nvSpPr>
        <p:spPr>
          <a:xfrm>
            <a:off x="358219" y="4122620"/>
            <a:ext cx="1923068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preprocessing</a:t>
            </a:r>
            <a:endParaRPr lang="ko-KR" altLang="en-US" sz="2300" dirty="0"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CF2DED-CF30-4083-9A4B-E50286ACC2EA}"/>
              </a:ext>
            </a:extLst>
          </p:cNvPr>
          <p:cNvSpPr txBox="1"/>
          <p:nvPr/>
        </p:nvSpPr>
        <p:spPr>
          <a:xfrm>
            <a:off x="358219" y="4497249"/>
            <a:ext cx="1122732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300" dirty="0" err="1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전처리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과정에서 </a:t>
            </a:r>
            <a:r>
              <a:rPr lang="en-US" altLang="ko-KR" sz="2300" dirty="0" err="1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stopword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제거 할 때 자주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사용되는 프로젝트 키워드 제거함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(</a:t>
            </a:r>
            <a:r>
              <a:rPr lang="en-US" altLang="ko-KR" sz="2300" dirty="0" err="1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args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, </a:t>
            </a:r>
            <a:r>
              <a:rPr lang="en-US" altLang="ko-KR" sz="2300" dirty="0" err="1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param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, string). 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패키지 이름도 프로젝트 키워드에 포함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.</a:t>
            </a:r>
            <a:endParaRPr lang="ko-KR" altLang="en-US" sz="2300" dirty="0"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09D8F6-5682-4778-BBBE-11505BE36628}"/>
              </a:ext>
            </a:extLst>
          </p:cNvPr>
          <p:cNvSpPr txBox="1"/>
          <p:nvPr/>
        </p:nvSpPr>
        <p:spPr>
          <a:xfrm>
            <a:off x="443060" y="5458120"/>
            <a:ext cx="1122732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코멘트는 다르게 취급함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. 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자연어로 쓰여져 있고 클래스나 메소드를 설명하기 위해  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Javadoc tag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나 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html tag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를 포함할 수 있다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. 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정확성을 높이기 위해 태그를 제거함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.</a:t>
            </a:r>
            <a:endParaRPr lang="ko-KR" altLang="en-US" sz="2300" dirty="0"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084880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82CB60E-3228-428D-9A32-1F0A64464729}"/>
              </a:ext>
            </a:extLst>
          </p:cNvPr>
          <p:cNvSpPr txBox="1"/>
          <p:nvPr/>
        </p:nvSpPr>
        <p:spPr>
          <a:xfrm>
            <a:off x="556182" y="915737"/>
            <a:ext cx="10322351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300" dirty="0">
                <a:latin typeface="나눔바른펜" panose="020B0503000000000000" pitchFamily="50" charset="-127"/>
                <a:ea typeface="나눔바른펜" panose="020B0503000000000000" pitchFamily="50" charset="-127"/>
                <a:cs typeface="THE삐끗삐끗" panose="02020503020101020101" pitchFamily="18" charset="-127"/>
              </a:rPr>
              <a:t>2000s: Change Impact Analysis (CIA), </a:t>
            </a:r>
            <a:r>
              <a:rPr lang="ko-KR" altLang="en-US" sz="2300" dirty="0">
                <a:latin typeface="나눔바른펜" panose="020B0503000000000000" pitchFamily="50" charset="-127"/>
                <a:ea typeface="나눔바른펜" panose="020B0503000000000000" pitchFamily="50" charset="-127"/>
                <a:cs typeface="THE삐끗삐끗" panose="02020503020101020101" pitchFamily="18" charset="-127"/>
              </a:rPr>
              <a:t>소스파일 버전마다의 차이를 분석</a:t>
            </a:r>
            <a:endParaRPr lang="en-US" altLang="ko-KR" sz="2300" dirty="0">
              <a:latin typeface="나눔바른펜" panose="020B0503000000000000" pitchFamily="50" charset="-127"/>
              <a:ea typeface="나눔바른펜" panose="020B0503000000000000" pitchFamily="50" charset="-127"/>
              <a:cs typeface="THE삐끗삐끗" panose="02020503020101020101" pitchFamily="18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300" dirty="0">
                <a:latin typeface="나눔바른펜" panose="020B0503000000000000" pitchFamily="50" charset="-127"/>
                <a:ea typeface="나눔바른펜" panose="020B0503000000000000" pitchFamily="50" charset="-127"/>
                <a:cs typeface="THE삐끗삐끗" panose="02020503020101020101" pitchFamily="18" charset="-127"/>
              </a:rPr>
              <a:t>2010s: Spectrum-Based Fault Localization (SBFL)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300" dirty="0">
                <a:latin typeface="나눔바른펜" panose="020B0503000000000000" pitchFamily="50" charset="-127"/>
                <a:ea typeface="나눔바른펜" panose="020B0503000000000000" pitchFamily="50" charset="-127"/>
                <a:cs typeface="THE삐끗삐끗" panose="02020503020101020101" pitchFamily="18" charset="-127"/>
              </a:rPr>
              <a:t>Recently(2016): </a:t>
            </a:r>
            <a:r>
              <a:rPr lang="en-US" altLang="ko-KR" sz="2300" dirty="0">
                <a:solidFill>
                  <a:srgbClr val="C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THE삐끗삐끗" panose="02020503020101020101" pitchFamily="18" charset="-127"/>
              </a:rPr>
              <a:t>Information Retrieval</a:t>
            </a:r>
            <a:r>
              <a:rPr lang="en-US" altLang="ko-KR" sz="2300" dirty="0">
                <a:latin typeface="나눔바른펜" panose="020B0503000000000000" pitchFamily="50" charset="-127"/>
                <a:ea typeface="나눔바른펜" panose="020B0503000000000000" pitchFamily="50" charset="-127"/>
                <a:cs typeface="THE삐끗삐끗" panose="02020503020101020101" pitchFamily="18" charset="-127"/>
              </a:rPr>
              <a:t>, SW</a:t>
            </a:r>
            <a:r>
              <a:rPr lang="ko-KR" altLang="en-US" sz="2300" dirty="0">
                <a:latin typeface="나눔바른펜" panose="020B0503000000000000" pitchFamily="50" charset="-127"/>
                <a:ea typeface="나눔바른펜" panose="020B0503000000000000" pitchFamily="50" charset="-127"/>
                <a:cs typeface="THE삐끗삐끗" panose="02020503020101020101" pitchFamily="18" charset="-127"/>
              </a:rPr>
              <a:t>의 텍스트 영역을 조사해서 위치 찾고 개발자 확인</a:t>
            </a:r>
            <a:r>
              <a:rPr lang="en-US" altLang="ko-KR" sz="2300" dirty="0">
                <a:latin typeface="나눔바른펜" panose="020B0503000000000000" pitchFamily="50" charset="-127"/>
                <a:ea typeface="나눔바른펜" panose="020B0503000000000000" pitchFamily="50" charset="-127"/>
                <a:cs typeface="THE삐끗삐끗" panose="02020503020101020101" pitchFamily="18" charset="-127"/>
              </a:rPr>
              <a:t>, </a:t>
            </a:r>
            <a:r>
              <a:rPr lang="ko-KR" altLang="en-US" sz="2300" dirty="0">
                <a:latin typeface="나눔바른펜" panose="020B0503000000000000" pitchFamily="50" charset="-127"/>
                <a:ea typeface="나눔바른펜" panose="020B0503000000000000" pitchFamily="50" charset="-127"/>
                <a:cs typeface="THE삐끗삐끗" panose="02020503020101020101" pitchFamily="18" charset="-127"/>
              </a:rPr>
              <a:t>충격 분석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6F3199-3C48-4BE7-8758-867517832A3C}"/>
              </a:ext>
            </a:extLst>
          </p:cNvPr>
          <p:cNvSpPr txBox="1"/>
          <p:nvPr/>
        </p:nvSpPr>
        <p:spPr>
          <a:xfrm>
            <a:off x="1019668" y="2580095"/>
            <a:ext cx="10237509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300" dirty="0">
                <a:latin typeface="나눔바른펜" panose="020B0503000000000000" pitchFamily="50" charset="-127"/>
                <a:ea typeface="나눔바른펜" panose="020B0503000000000000" pitchFamily="50" charset="-127"/>
                <a:cs typeface="THE삐끗삐끗" panose="02020503020101020101" pitchFamily="18" charset="-127"/>
              </a:rPr>
              <a:t>IR</a:t>
            </a:r>
            <a:r>
              <a:rPr lang="ko-KR" altLang="en-US" sz="2300" dirty="0">
                <a:latin typeface="나눔바른펜" panose="020B0503000000000000" pitchFamily="50" charset="-127"/>
                <a:ea typeface="나눔바른펜" panose="020B0503000000000000" pitchFamily="50" charset="-127"/>
                <a:cs typeface="THE삐끗삐끗" panose="02020503020101020101" pitchFamily="18" charset="-127"/>
              </a:rPr>
              <a:t> 장점</a:t>
            </a:r>
            <a:endParaRPr lang="en-US" altLang="ko-KR" sz="2300" dirty="0">
              <a:latin typeface="나눔바른펜" panose="020B0503000000000000" pitchFamily="50" charset="-127"/>
              <a:ea typeface="나눔바른펜" panose="020B0503000000000000" pitchFamily="50" charset="-127"/>
              <a:cs typeface="THE삐끗삐끗" panose="02020503020101020101" pitchFamily="18" charset="-127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ko-KR" altLang="en-US" sz="2300" dirty="0">
                <a:latin typeface="나눔바른펜" panose="020B0503000000000000" pitchFamily="50" charset="-127"/>
                <a:ea typeface="나눔바른펜" panose="020B0503000000000000" pitchFamily="50" charset="-127"/>
                <a:cs typeface="THE삐끗삐끗" panose="02020503020101020101" pitchFamily="18" charset="-127"/>
              </a:rPr>
              <a:t>상대적으로 </a:t>
            </a:r>
            <a:r>
              <a:rPr lang="en-US" altLang="ko-KR" sz="2300" dirty="0">
                <a:latin typeface="나눔바른펜" panose="020B0503000000000000" pitchFamily="50" charset="-127"/>
                <a:ea typeface="나눔바른펜" panose="020B0503000000000000" pitchFamily="50" charset="-127"/>
                <a:cs typeface="THE삐끗삐끗" panose="02020503020101020101" pitchFamily="18" charset="-127"/>
              </a:rPr>
              <a:t>computation cost </a:t>
            </a:r>
            <a:r>
              <a:rPr lang="ko-KR" altLang="en-US" sz="2300" dirty="0">
                <a:latin typeface="나눔바른펜" panose="020B0503000000000000" pitchFamily="50" charset="-127"/>
                <a:ea typeface="나눔바른펜" panose="020B0503000000000000" pitchFamily="50" charset="-127"/>
                <a:cs typeface="THE삐끗삐끗" panose="02020503020101020101" pitchFamily="18" charset="-127"/>
              </a:rPr>
              <a:t>적음</a:t>
            </a:r>
            <a:endParaRPr lang="en-US" altLang="ko-KR" sz="2300" dirty="0">
              <a:latin typeface="나눔바른펜" panose="020B0503000000000000" pitchFamily="50" charset="-127"/>
              <a:ea typeface="나눔바른펜" panose="020B0503000000000000" pitchFamily="50" charset="-127"/>
              <a:cs typeface="THE삐끗삐끗" panose="02020503020101020101" pitchFamily="18" charset="-127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ko-KR" sz="2300" dirty="0">
                <a:latin typeface="나눔바른펜" panose="020B0503000000000000" pitchFamily="50" charset="-127"/>
                <a:ea typeface="나눔바른펜" panose="020B0503000000000000" pitchFamily="50" charset="-127"/>
                <a:cs typeface="THE삐끗삐끗" panose="02020503020101020101" pitchFamily="18" charset="-127"/>
              </a:rPr>
              <a:t>CIA,</a:t>
            </a:r>
            <a:r>
              <a:rPr lang="ko-KR" altLang="en-US" sz="2300" dirty="0">
                <a:latin typeface="나눔바른펜" panose="020B0503000000000000" pitchFamily="50" charset="-127"/>
                <a:ea typeface="나눔바른펜" panose="020B0503000000000000" pitchFamily="50" charset="-127"/>
                <a:cs typeface="THE삐끗삐끗" panose="02020503020101020101" pitchFamily="18" charset="-127"/>
              </a:rPr>
              <a:t> </a:t>
            </a:r>
            <a:r>
              <a:rPr lang="en-US" altLang="ko-KR" sz="2300" dirty="0">
                <a:latin typeface="나눔바른펜" panose="020B0503000000000000" pitchFamily="50" charset="-127"/>
                <a:ea typeface="나눔바른펜" panose="020B0503000000000000" pitchFamily="50" charset="-127"/>
                <a:cs typeface="THE삐끗삐끗" panose="02020503020101020101" pitchFamily="18" charset="-127"/>
              </a:rPr>
              <a:t>SBFL</a:t>
            </a:r>
            <a:r>
              <a:rPr lang="ko-KR" altLang="en-US" sz="2300" dirty="0">
                <a:latin typeface="나눔바른펜" panose="020B0503000000000000" pitchFamily="50" charset="-127"/>
                <a:ea typeface="나눔바른펜" panose="020B0503000000000000" pitchFamily="50" charset="-127"/>
                <a:cs typeface="THE삐끗삐끗" panose="02020503020101020101" pitchFamily="18" charset="-127"/>
              </a:rPr>
              <a:t>보다 정확함</a:t>
            </a:r>
            <a:endParaRPr lang="en-US" altLang="ko-KR" sz="2300" dirty="0">
              <a:latin typeface="나눔바른펜" panose="020B0503000000000000" pitchFamily="50" charset="-127"/>
              <a:ea typeface="나눔바른펜" panose="020B0503000000000000" pitchFamily="50" charset="-127"/>
              <a:cs typeface="THE삐끗삐끗" panose="020205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C8E2C1-0651-46B0-884F-1BD91B0868C2}"/>
              </a:ext>
            </a:extLst>
          </p:cNvPr>
          <p:cNvSpPr txBox="1"/>
          <p:nvPr/>
        </p:nvSpPr>
        <p:spPr>
          <a:xfrm>
            <a:off x="5674935" y="2619227"/>
            <a:ext cx="5872901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300" dirty="0">
                <a:latin typeface="나눔바른펜" panose="020B0503000000000000" pitchFamily="50" charset="-127"/>
                <a:ea typeface="나눔바른펜" panose="020B0503000000000000" pitchFamily="50" charset="-127"/>
                <a:cs typeface="THE삐끗삐끗" panose="02020503020101020101" pitchFamily="18" charset="-127"/>
              </a:rPr>
              <a:t>IR</a:t>
            </a:r>
            <a:r>
              <a:rPr lang="ko-KR" altLang="en-US" sz="2300" dirty="0">
                <a:latin typeface="나눔바른펜" panose="020B0503000000000000" pitchFamily="50" charset="-127"/>
                <a:ea typeface="나눔바른펜" panose="020B0503000000000000" pitchFamily="50" charset="-127"/>
                <a:cs typeface="THE삐끗삐끗" panose="02020503020101020101" pitchFamily="18" charset="-127"/>
              </a:rPr>
              <a:t> 특징</a:t>
            </a:r>
            <a:endParaRPr lang="en-US" altLang="ko-KR" sz="2300" dirty="0">
              <a:latin typeface="나눔바른펜" panose="020B0503000000000000" pitchFamily="50" charset="-127"/>
              <a:ea typeface="나눔바른펜" panose="020B0503000000000000" pitchFamily="50" charset="-127"/>
              <a:cs typeface="THE삐끗삐끗" panose="02020503020101020101" pitchFamily="18" charset="-127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ko-KR" altLang="en-US" sz="2300" dirty="0">
                <a:latin typeface="나눔바른펜" panose="020B0503000000000000" pitchFamily="50" charset="-127"/>
                <a:ea typeface="나눔바른펜" panose="020B0503000000000000" pitchFamily="50" charset="-127"/>
                <a:cs typeface="THE삐끗삐끗" panose="02020503020101020101" pitchFamily="18" charset="-127"/>
              </a:rPr>
              <a:t>버그 리포트를 쿼리로 취급</a:t>
            </a:r>
            <a:endParaRPr lang="en-US" altLang="ko-KR" sz="2300" dirty="0">
              <a:latin typeface="나눔바른펜" panose="020B0503000000000000" pitchFamily="50" charset="-127"/>
              <a:ea typeface="나눔바른펜" panose="020B0503000000000000" pitchFamily="50" charset="-127"/>
              <a:cs typeface="THE삐끗삐끗" panose="02020503020101020101" pitchFamily="18" charset="-127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ko-KR" altLang="en-US" sz="2300" dirty="0">
                <a:latin typeface="나눔바른펜" panose="020B0503000000000000" pitchFamily="50" charset="-127"/>
                <a:ea typeface="나눔바른펜" panose="020B0503000000000000" pitchFamily="50" charset="-127"/>
                <a:cs typeface="THE삐끗삐끗" panose="02020503020101020101" pitchFamily="18" charset="-127"/>
              </a:rPr>
              <a:t>소스코드 파일들이 </a:t>
            </a:r>
            <a:r>
              <a:rPr lang="en-US" altLang="ko-KR" sz="2300" dirty="0">
                <a:latin typeface="나눔바른펜" panose="020B0503000000000000" pitchFamily="50" charset="-127"/>
                <a:ea typeface="나눔바른펜" panose="020B0503000000000000" pitchFamily="50" charset="-127"/>
                <a:cs typeface="THE삐끗삐끗" panose="02020503020101020101" pitchFamily="18" charset="-127"/>
              </a:rPr>
              <a:t>document collection</a:t>
            </a:r>
            <a:r>
              <a:rPr lang="ko-KR" altLang="en-US" sz="2300" dirty="0">
                <a:latin typeface="나눔바른펜" panose="020B0503000000000000" pitchFamily="50" charset="-127"/>
                <a:ea typeface="나눔바른펜" panose="020B0503000000000000" pitchFamily="50" charset="-127"/>
                <a:cs typeface="THE삐끗삐끗" panose="02020503020101020101" pitchFamily="18" charset="-127"/>
              </a:rPr>
              <a:t>을 이룬다</a:t>
            </a:r>
            <a:endParaRPr lang="en-US" altLang="ko-KR" sz="2300" dirty="0">
              <a:latin typeface="나눔바른펜" panose="020B0503000000000000" pitchFamily="50" charset="-127"/>
              <a:ea typeface="나눔바른펜" panose="020B0503000000000000" pitchFamily="50" charset="-127"/>
              <a:cs typeface="THE삐끗삐끗" panose="020205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76B50C-A1AF-4E2B-A145-8E0BFC110683}"/>
              </a:ext>
            </a:extLst>
          </p:cNvPr>
          <p:cNvSpPr txBox="1"/>
          <p:nvPr/>
        </p:nvSpPr>
        <p:spPr>
          <a:xfrm>
            <a:off x="977245" y="4197157"/>
            <a:ext cx="10237509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300" dirty="0">
                <a:latin typeface="나눔바른펜" panose="020B0503000000000000" pitchFamily="50" charset="-127"/>
                <a:ea typeface="나눔바른펜" panose="020B0503000000000000" pitchFamily="50" charset="-127"/>
                <a:cs typeface="THE삐끗삐끗" panose="02020503020101020101" pitchFamily="18" charset="-127"/>
              </a:rPr>
              <a:t>정확성을 높이기 위해 사용되는 것들</a:t>
            </a:r>
            <a:endParaRPr lang="en-US" altLang="ko-KR" sz="2300" dirty="0">
              <a:latin typeface="나눔바른펜" panose="020B0503000000000000" pitchFamily="50" charset="-127"/>
              <a:ea typeface="나눔바른펜" panose="020B0503000000000000" pitchFamily="50" charset="-127"/>
              <a:cs typeface="THE삐끗삐끗" panose="02020503020101020101" pitchFamily="18" charset="-127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ko-KR" altLang="en-US" sz="2300" dirty="0">
                <a:latin typeface="나눔바른펜" panose="020B0503000000000000" pitchFamily="50" charset="-127"/>
                <a:ea typeface="나눔바른펜" panose="020B0503000000000000" pitchFamily="50" charset="-127"/>
                <a:cs typeface="THE삐끗삐끗" panose="02020503020101020101" pitchFamily="18" charset="-127"/>
              </a:rPr>
              <a:t>앞서 고쳐진 </a:t>
            </a:r>
            <a:r>
              <a:rPr lang="en-US" altLang="ko-KR" sz="2300" dirty="0">
                <a:latin typeface="나눔바른펜" panose="020B0503000000000000" pitchFamily="50" charset="-127"/>
                <a:ea typeface="나눔바른펜" panose="020B0503000000000000" pitchFamily="50" charset="-127"/>
                <a:cs typeface="THE삐끗삐끗" panose="02020503020101020101" pitchFamily="18" charset="-127"/>
              </a:rPr>
              <a:t>bug</a:t>
            </a:r>
            <a:r>
              <a:rPr lang="ko-KR" altLang="en-US" sz="2300" dirty="0">
                <a:latin typeface="나눔바른펜" panose="020B0503000000000000" pitchFamily="50" charset="-127"/>
                <a:ea typeface="나눔바른펜" panose="020B0503000000000000" pitchFamily="50" charset="-127"/>
                <a:cs typeface="THE삐끗삐끗" panose="02020503020101020101" pitchFamily="18" charset="-127"/>
              </a:rPr>
              <a:t>들과의 유사도</a:t>
            </a:r>
            <a:endParaRPr lang="en-US" altLang="ko-KR" sz="2300" dirty="0">
              <a:latin typeface="나눔바른펜" panose="020B0503000000000000" pitchFamily="50" charset="-127"/>
              <a:ea typeface="나눔바른펜" panose="020B0503000000000000" pitchFamily="50" charset="-127"/>
              <a:cs typeface="THE삐끗삐끗" panose="02020503020101020101" pitchFamily="18" charset="-127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ko-KR" altLang="en-US" sz="2300" dirty="0">
                <a:latin typeface="나눔바른펜" panose="020B0503000000000000" pitchFamily="50" charset="-127"/>
                <a:ea typeface="나눔바른펜" panose="020B0503000000000000" pitchFamily="50" charset="-127"/>
                <a:cs typeface="THE삐끗삐끗" panose="02020503020101020101" pitchFamily="18" charset="-127"/>
              </a:rPr>
              <a:t>소스코드 파일을 단순 문서로 취급하는 것이 아니라 </a:t>
            </a:r>
            <a:r>
              <a:rPr lang="en-US" altLang="ko-KR" sz="2300" dirty="0">
                <a:latin typeface="나눔바른펜" panose="020B0503000000000000" pitchFamily="50" charset="-127"/>
                <a:ea typeface="나눔바른펜" panose="020B0503000000000000" pitchFamily="50" charset="-127"/>
                <a:cs typeface="THE삐끗삐끗" panose="02020503020101020101" pitchFamily="18" charset="-127"/>
              </a:rPr>
              <a:t>structure information</a:t>
            </a:r>
            <a:r>
              <a:rPr lang="ko-KR" altLang="en-US" sz="2300" dirty="0">
                <a:latin typeface="나눔바른펜" panose="020B0503000000000000" pitchFamily="50" charset="-127"/>
                <a:ea typeface="나눔바른펜" panose="020B0503000000000000" pitchFamily="50" charset="-127"/>
                <a:cs typeface="THE삐끗삐끗" panose="02020503020101020101" pitchFamily="18" charset="-127"/>
              </a:rPr>
              <a:t>을 사용</a:t>
            </a:r>
            <a:endParaRPr lang="en-US" altLang="ko-KR" sz="2300" dirty="0">
              <a:latin typeface="나눔바른펜" panose="020B0503000000000000" pitchFamily="50" charset="-127"/>
              <a:ea typeface="나눔바른펜" panose="020B0503000000000000" pitchFamily="50" charset="-127"/>
              <a:cs typeface="THE삐끗삐끗" panose="02020503020101020101" pitchFamily="18" charset="-127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ko-KR" altLang="en-US" sz="2300" dirty="0">
                <a:latin typeface="나눔바른펜" panose="020B0503000000000000" pitchFamily="50" charset="-127"/>
                <a:ea typeface="나눔바른펜" panose="020B0503000000000000" pitchFamily="50" charset="-127"/>
                <a:cs typeface="THE삐끗삐끗" panose="02020503020101020101" pitchFamily="18" charset="-127"/>
              </a:rPr>
              <a:t>버전 히스토리 분석</a:t>
            </a:r>
            <a:endParaRPr lang="en-US" altLang="ko-KR" sz="2300" dirty="0">
              <a:latin typeface="나눔바른펜" panose="020B0503000000000000" pitchFamily="50" charset="-127"/>
              <a:ea typeface="나눔바른펜" panose="020B0503000000000000" pitchFamily="50" charset="-127"/>
              <a:cs typeface="THE삐끗삐끗" panose="02020503020101020101" pitchFamily="18" charset="-127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ko-KR" sz="2300" dirty="0">
                <a:latin typeface="나눔바른펜" panose="020B0503000000000000" pitchFamily="50" charset="-127"/>
                <a:ea typeface="나눔바른펜" panose="020B0503000000000000" pitchFamily="50" charset="-127"/>
                <a:cs typeface="THE삐끗삐끗" panose="02020503020101020101" pitchFamily="18" charset="-127"/>
              </a:rPr>
              <a:t>Stack  trace </a:t>
            </a:r>
            <a:r>
              <a:rPr lang="ko-KR" altLang="en-US" sz="2300" dirty="0">
                <a:latin typeface="나눔바른펜" panose="020B0503000000000000" pitchFamily="50" charset="-127"/>
                <a:ea typeface="나눔바른펜" panose="020B0503000000000000" pitchFamily="50" charset="-127"/>
                <a:cs typeface="THE삐끗삐끗" panose="02020503020101020101" pitchFamily="18" charset="-127"/>
              </a:rPr>
              <a:t>분석</a:t>
            </a:r>
            <a:endParaRPr lang="en-US" altLang="ko-KR" sz="2300" dirty="0">
              <a:latin typeface="나눔바른펜" panose="020B0503000000000000" pitchFamily="50" charset="-127"/>
              <a:ea typeface="나눔바른펜" panose="020B0503000000000000" pitchFamily="50" charset="-127"/>
              <a:cs typeface="THE삐끗삐끗" panose="020205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C20EC64-31B5-44BA-B81F-8C4BCA1735EB}"/>
              </a:ext>
            </a:extLst>
          </p:cNvPr>
          <p:cNvSpPr txBox="1"/>
          <p:nvPr/>
        </p:nvSpPr>
        <p:spPr>
          <a:xfrm>
            <a:off x="556182" y="484495"/>
            <a:ext cx="2111604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300" dirty="0">
                <a:solidFill>
                  <a:schemeClr val="bg2">
                    <a:lumMod val="75000"/>
                  </a:schemeClr>
                </a:solidFill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유사연구</a:t>
            </a:r>
          </a:p>
        </p:txBody>
      </p:sp>
    </p:spTree>
    <p:extLst>
      <p:ext uri="{BB962C8B-B14F-4D97-AF65-F5344CB8AC3E}">
        <p14:creationId xmlns:p14="http://schemas.microsoft.com/office/powerpoint/2010/main" val="3620041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FA4B5A8-BDB6-4F6A-B033-C6059FB63E36}"/>
              </a:ext>
            </a:extLst>
          </p:cNvPr>
          <p:cNvSpPr txBox="1"/>
          <p:nvPr/>
        </p:nvSpPr>
        <p:spPr>
          <a:xfrm>
            <a:off x="10376377" y="34430"/>
            <a:ext cx="19444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 dirty="0">
                <a:latin typeface="Masque" panose="020B07030603020A0203" pitchFamily="34" charset="0"/>
                <a:ea typeface="THE삐끗삐끗" panose="02020503020101020101" pitchFamily="18" charset="-127"/>
                <a:cs typeface="THE삐끗삐끗" panose="02020503020101020101" pitchFamily="18" charset="-127"/>
              </a:rPr>
              <a:t>approach</a:t>
            </a:r>
            <a:endParaRPr lang="ko-KR" altLang="en-US" sz="2000" dirty="0">
              <a:latin typeface="Masque" panose="020B07030603020A0203" pitchFamily="34" charset="0"/>
              <a:ea typeface="THE삐끗삐끗" panose="02020503020101020101" pitchFamily="18" charset="-127"/>
              <a:cs typeface="THE삐끗삐끗" panose="020205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ED4F17-F134-4D79-BE41-A025463E795C}"/>
              </a:ext>
            </a:extLst>
          </p:cNvPr>
          <p:cNvSpPr txBox="1"/>
          <p:nvPr/>
        </p:nvSpPr>
        <p:spPr>
          <a:xfrm>
            <a:off x="0" y="11347"/>
            <a:ext cx="6004874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3.5. Analyzing structured source file information</a:t>
            </a:r>
            <a:endParaRPr lang="ko-KR" altLang="en-US" sz="2300" dirty="0"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CCCC4F-7FAF-42F2-9DEA-E8465021B8B5}"/>
              </a:ext>
            </a:extLst>
          </p:cNvPr>
          <p:cNvSpPr txBox="1"/>
          <p:nvPr/>
        </p:nvSpPr>
        <p:spPr>
          <a:xfrm>
            <a:off x="301658" y="735289"/>
            <a:ext cx="11415859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소스파일 전 처리 과정 후에 각 파일의 </a:t>
            </a:r>
            <a:r>
              <a:rPr lang="ko-KR" altLang="en-US" sz="2100" dirty="0" err="1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인덱스된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데이터의 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split term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으로 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length 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스코어를 계산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[19].</a:t>
            </a:r>
          </a:p>
          <a:p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버그리포트도 전 처리 과정 후에 </a:t>
            </a:r>
            <a:r>
              <a:rPr lang="en-US" altLang="ko-KR" sz="2100" dirty="0" err="1">
                <a:solidFill>
                  <a:srgbClr val="C00000"/>
                </a:solidFill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BugRepoIndexer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로 쿼리를 만든다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.</a:t>
            </a:r>
          </a:p>
          <a:p>
            <a:r>
              <a:rPr lang="en-US" altLang="ko-KR" sz="2100" dirty="0" err="1">
                <a:solidFill>
                  <a:srgbClr val="C00000"/>
                </a:solidFill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SourceFileAnalyzer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는 각 용어의 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TF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와 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IDF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를 분석하여 각 소스파일과 버그 리포트의 벡터 값을 계산한다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3AAD185-8AD4-4FF8-BAA4-CE10A4788ED7}"/>
                  </a:ext>
                </a:extLst>
              </p:cNvPr>
              <p:cNvSpPr txBox="1"/>
              <p:nvPr/>
            </p:nvSpPr>
            <p:spPr>
              <a:xfrm>
                <a:off x="301657" y="2091229"/>
                <a:ext cx="5137609" cy="26463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THE삐끗삐끗" panose="02020503020101020101" pitchFamily="18" charset="-127"/>
                        <a:cs typeface="THE삐끗삐끗" panose="02020503020101020101" pitchFamily="18" charset="-127"/>
                      </a:rPr>
                      <m:t>𝑓</m:t>
                    </m:r>
                  </m:oMath>
                </a14:m>
                <a:r>
                  <a:rPr lang="en-US" altLang="ko-KR" sz="2000" b="0" i="1" dirty="0">
                    <a:latin typeface="Cambria Math" panose="02040503050406030204" pitchFamily="18" charset="0"/>
                    <a:ea typeface="THE삐끗삐끗" panose="02020503020101020101" pitchFamily="18" charset="-127"/>
                    <a:cs typeface="THE삐끗삐끗" panose="02020503020101020101" pitchFamily="18" charset="-127"/>
                  </a:rPr>
                  <a:t>: source file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altLang="ko-KR" sz="20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0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r>
                        <a:rPr lang="en-US" altLang="ko-KR" sz="2000" i="1">
                          <a:latin typeface="Cambria Math" panose="02040503050406030204" pitchFamily="18" charset="0"/>
                        </a:rPr>
                        <m:t> :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𝑤𝑒𝑖𝑔h𝑡𝑒𝑑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𝑡𝑒𝑟𝑚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000" i="1">
                          <a:latin typeface="Cambria Math" panose="02040503050406030204" pitchFamily="18" charset="0"/>
                        </a:rPr>
                        <m:t>𝑓𝑟𝑒𝑞𝑢𝑒𝑛𝑐𝑦</m:t>
                      </m:r>
                      <m:r>
                        <a:rPr lang="en-US" altLang="ko-KR" sz="2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000" i="1">
                          <a:latin typeface="Cambria Math" panose="02040503050406030204" pitchFamily="18" charset="0"/>
                        </a:rPr>
                        <m:t>𝑣𝑒𝑐𝑡𝑜𝑟</m:t>
                      </m:r>
                      <m:r>
                        <a:rPr lang="en-US" altLang="ko-KR" sz="2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000" i="1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altLang="ko-KR" sz="2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0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altLang="ko-KR" sz="2000" b="0" i="1" dirty="0">
                  <a:latin typeface="Cambria Math" panose="02040503050406030204" pitchFamily="18" charset="0"/>
                  <a:ea typeface="THE삐끗삐끗" panose="02020503020101020101" pitchFamily="18" charset="-127"/>
                  <a:cs typeface="THE삐끗삐끗" panose="02020503020101020101" pitchFamily="18" charset="-127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latin typeface="Cambria Math" panose="02040503050406030204" pitchFamily="18" charset="0"/>
                          <a:ea typeface="THE삐끗삐끗" panose="02020503020101020101" pitchFamily="18" charset="-127"/>
                          <a:cs typeface="THE삐끗삐끗" panose="02020503020101020101" pitchFamily="18" charset="-127"/>
                        </a:rPr>
                        <m:t>𝑏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  <a:ea typeface="THE삐끗삐끗" panose="02020503020101020101" pitchFamily="18" charset="-127"/>
                          <a:cs typeface="THE삐끗삐끗" panose="02020503020101020101" pitchFamily="18" charset="-127"/>
                        </a:rPr>
                        <m:t> :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  <a:ea typeface="THE삐끗삐끗" panose="02020503020101020101" pitchFamily="18" charset="-127"/>
                          <a:cs typeface="THE삐끗삐끗" panose="02020503020101020101" pitchFamily="18" charset="-127"/>
                        </a:rPr>
                        <m:t>𝑏𝑢𝑔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  <a:ea typeface="THE삐끗삐끗" panose="02020503020101020101" pitchFamily="18" charset="-127"/>
                          <a:cs typeface="THE삐끗삐끗" panose="02020503020101020101" pitchFamily="18" charset="-127"/>
                        </a:rPr>
                        <m:t> 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  <a:ea typeface="THE삐끗삐끗" panose="02020503020101020101" pitchFamily="18" charset="-127"/>
                          <a:cs typeface="THE삐끗삐끗" panose="02020503020101020101" pitchFamily="18" charset="-127"/>
                        </a:rPr>
                        <m:t>𝑟𝑒𝑝𝑜𝑟𝑡</m:t>
                      </m:r>
                    </m:oMath>
                  </m:oMathPara>
                </a14:m>
                <a:endParaRPr lang="en-US" altLang="ko-KR" sz="2000" b="0" i="1" dirty="0">
                  <a:latin typeface="Cambria Math" panose="02040503050406030204" pitchFamily="18" charset="0"/>
                  <a:ea typeface="THE삐끗삐끗" panose="02020503020101020101" pitchFamily="18" charset="-127"/>
                  <a:cs typeface="THE삐끗삐끗" panose="02020503020101020101" pitchFamily="18" charset="-127"/>
                </a:endParaRPr>
              </a:p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ko-KR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</m:oMath>
                </a14:m>
                <a:r>
                  <a:rPr lang="en-US" altLang="ko-KR" sz="2000" i="1" dirty="0">
                    <a:latin typeface="Cambria Math" panose="02040503050406030204" pitchFamily="18" charset="0"/>
                  </a:rPr>
                  <a:t>:  weighted term frequency vector of b</a:t>
                </a:r>
              </a:p>
              <a:p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ko-KR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200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…</m:t>
                        </m:r>
                        <m:sSub>
                          <m:sSubPr>
                            <m:ctrlPr>
                              <a:rPr lang="en-US" altLang="ko-KR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2000">
                                <a:latin typeface="Cambria Math" panose="02040503050406030204" pitchFamily="18" charset="0"/>
                              </a:rPr>
                              <m:t>m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ko-KR" sz="2000" dirty="0">
                    <a:latin typeface="THE삐끗삐끗" panose="02020503020101020101" pitchFamily="18" charset="-127"/>
                  </a:rPr>
                  <a:t>: </a:t>
                </a:r>
                <a:r>
                  <a:rPr lang="en-US" altLang="ko-KR" sz="2000" dirty="0" err="1">
                    <a:latin typeface="THE삐끗삐끗" panose="02020503020101020101" pitchFamily="18" charset="-127"/>
                  </a:rPr>
                  <a:t>exctracted</a:t>
                </a:r>
                <a:r>
                  <a:rPr lang="en-US" altLang="ko-KR" sz="2000" dirty="0">
                    <a:latin typeface="THE삐끗삐끗" panose="02020503020101020101" pitchFamily="18" charset="-127"/>
                  </a:rPr>
                  <a:t> terms of source file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ko-KR" sz="20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000" i="1">
                              <a:latin typeface="Cambria Math" panose="02040503050406030204" pitchFamily="18" charset="0"/>
                            </a:rPr>
                            <m:t>…</m:t>
                          </m:r>
                          <m:sSub>
                            <m:sSubPr>
                              <m:ctrlP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𝑒𝑥𝑐𝑡𝑟𝑎𝑐𝑡𝑒𝑑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𝑡𝑒𝑟𝑚𝑠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𝑏𝑢𝑔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𝑟𝑒𝑝𝑜𝑟𝑡</m:t>
                      </m:r>
                    </m:oMath>
                  </m:oMathPara>
                </a14:m>
                <a:endParaRPr lang="en-US" altLang="ko-KR" sz="2000" dirty="0">
                  <a:latin typeface="THE삐끗삐끗" panose="02020503020101020101" pitchFamily="18" charset="-127"/>
                </a:endParaRPr>
              </a:p>
              <a:p>
                <a14:m>
                  <m:oMath xmlns:m="http://schemas.openxmlformats.org/officeDocument/2006/math">
                    <m:r>
                      <a:rPr lang="en-US" altLang="ko-KR" sz="2000" i="1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altLang="ko-KR" sz="2000" dirty="0">
                    <a:latin typeface="THE삐끗삐끗" panose="02020503020101020101" pitchFamily="18" charset="-127"/>
                  </a:rPr>
                  <a:t>: </a:t>
                </a:r>
                <a:r>
                  <a:rPr lang="ko-KR" altLang="en-US" sz="2000" dirty="0">
                    <a:latin typeface="1훈연필습격 R" panose="02020603020101020101" pitchFamily="18" charset="-127"/>
                    <a:ea typeface="1훈연필습격 R" panose="02020603020101020101" pitchFamily="18" charset="-127"/>
                  </a:rPr>
                  <a:t>소스파일의 </a:t>
                </a:r>
                <a:r>
                  <a:rPr lang="en-US" altLang="ko-KR" sz="2000" dirty="0">
                    <a:latin typeface="1훈연필습격 R" panose="02020603020101020101" pitchFamily="18" charset="-127"/>
                    <a:ea typeface="1훈연필습격 R" panose="02020603020101020101" pitchFamily="18" charset="-127"/>
                  </a:rPr>
                  <a:t>term</a:t>
                </a:r>
                <a:r>
                  <a:rPr lang="ko-KR" altLang="en-US" sz="2000" dirty="0">
                    <a:latin typeface="1훈연필습격 R" panose="02020603020101020101" pitchFamily="18" charset="-127"/>
                    <a:ea typeface="1훈연필습격 R" panose="02020603020101020101" pitchFamily="18" charset="-127"/>
                  </a:rPr>
                  <a:t> 총 개수</a:t>
                </a:r>
                <a:endParaRPr lang="en-US" altLang="ko-KR" sz="2000" dirty="0">
                  <a:latin typeface="THE삐끗삐끗" panose="02020503020101020101" pitchFamily="18" charset="-127"/>
                </a:endParaRPr>
              </a:p>
              <a:p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ko-KR" sz="2000" dirty="0">
                    <a:latin typeface="THE삐끗삐끗" panose="02020503020101020101" pitchFamily="18" charset="-127"/>
                  </a:rPr>
                  <a:t>: </a:t>
                </a:r>
                <a:r>
                  <a:rPr lang="ko-KR" altLang="en-US" sz="2000" dirty="0">
                    <a:latin typeface="1훈연필습격 R" panose="02020603020101020101" pitchFamily="18" charset="-127"/>
                    <a:ea typeface="1훈연필습격 R" panose="02020603020101020101" pitchFamily="18" charset="-127"/>
                  </a:rPr>
                  <a:t>버그 리포트의 </a:t>
                </a:r>
                <a:r>
                  <a:rPr lang="en-US" altLang="ko-KR" sz="2000" dirty="0">
                    <a:latin typeface="1훈연필습격 R" panose="02020603020101020101" pitchFamily="18" charset="-127"/>
                    <a:ea typeface="1훈연필습격 R" panose="02020603020101020101" pitchFamily="18" charset="-127"/>
                  </a:rPr>
                  <a:t>term </a:t>
                </a:r>
                <a:r>
                  <a:rPr lang="ko-KR" altLang="en-US" sz="2000" dirty="0">
                    <a:latin typeface="1훈연필습격 R" panose="02020603020101020101" pitchFamily="18" charset="-127"/>
                    <a:ea typeface="1훈연필습격 R" panose="02020603020101020101" pitchFamily="18" charset="-127"/>
                  </a:rPr>
                  <a:t>총 개수</a:t>
                </a:r>
                <a:endParaRPr lang="en-US" altLang="ko-KR" sz="2000" dirty="0">
                  <a:latin typeface="1훈연필습격 R" panose="02020603020101020101" pitchFamily="18" charset="-127"/>
                  <a:ea typeface="1훈연필습격 R" panose="02020603020101020101" pitchFamily="18" charset="-127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3AAD185-8AD4-4FF8-BAA4-CE10A4788E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657" y="2091229"/>
                <a:ext cx="5137609" cy="2646365"/>
              </a:xfrm>
              <a:prstGeom prst="rect">
                <a:avLst/>
              </a:prstGeom>
              <a:blipFill>
                <a:blip r:embed="rId2"/>
                <a:stretch>
                  <a:fillRect l="-474" t="-1152" b="-34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직사각형 8">
            <a:extLst>
              <a:ext uri="{FF2B5EF4-FFF2-40B4-BE49-F238E27FC236}">
                <a16:creationId xmlns:a16="http://schemas.microsoft.com/office/drawing/2014/main" id="{EBE3A0C9-8FFC-40F8-9279-410C1CD75A5C}"/>
              </a:ext>
            </a:extLst>
          </p:cNvPr>
          <p:cNvSpPr/>
          <p:nvPr/>
        </p:nvSpPr>
        <p:spPr>
          <a:xfrm>
            <a:off x="4289196" y="1814230"/>
            <a:ext cx="767341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500" dirty="0">
                <a:solidFill>
                  <a:schemeClr val="bg2">
                    <a:lumMod val="75000"/>
                  </a:schemeClr>
                </a:solidFill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TF(term</a:t>
            </a:r>
            <a:r>
              <a:rPr lang="ko-KR" altLang="en-US" sz="1500" dirty="0">
                <a:solidFill>
                  <a:schemeClr val="bg2">
                    <a:lumMod val="75000"/>
                  </a:schemeClr>
                </a:solidFill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</a:t>
            </a:r>
            <a:r>
              <a:rPr lang="en-US" altLang="ko-KR" sz="1500" dirty="0">
                <a:solidFill>
                  <a:schemeClr val="bg2">
                    <a:lumMod val="75000"/>
                  </a:schemeClr>
                </a:solidFill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frequency;</a:t>
            </a:r>
            <a:r>
              <a:rPr lang="ko-KR" altLang="en-US" sz="1500" dirty="0">
                <a:solidFill>
                  <a:schemeClr val="bg2">
                    <a:lumMod val="75000"/>
                  </a:schemeClr>
                </a:solidFill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해당 문서에 특정 용어가 나오는 횟수</a:t>
            </a:r>
            <a:r>
              <a:rPr lang="en-US" altLang="ko-KR" sz="1500" dirty="0">
                <a:solidFill>
                  <a:schemeClr val="bg2">
                    <a:lumMod val="75000"/>
                  </a:schemeClr>
                </a:solidFill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), DF(document frequency; </a:t>
            </a:r>
            <a:r>
              <a:rPr lang="ko-KR" altLang="en-US" sz="1500" dirty="0">
                <a:solidFill>
                  <a:schemeClr val="bg2">
                    <a:lumMod val="75000"/>
                  </a:schemeClr>
                </a:solidFill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해당 용어가 나오는 문서 수</a:t>
            </a:r>
            <a:r>
              <a:rPr lang="en-US" altLang="ko-KR" sz="1500" dirty="0">
                <a:solidFill>
                  <a:schemeClr val="bg2">
                    <a:lumMod val="75000"/>
                  </a:schemeClr>
                </a:solidFill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), IDF(inverse DF)</a:t>
            </a:r>
            <a:endParaRPr lang="ko-KR" altLang="en-US" sz="15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CEAA984-0E3F-48DF-9AD1-02BFBAA41D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9266" y="2416909"/>
            <a:ext cx="5829300" cy="43815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56C918E-9F2C-4F88-9CFB-A8B5571D6A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6416" y="3118682"/>
            <a:ext cx="5772150" cy="39052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CB843DC-B9C8-48C9-8671-130963FD10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96416" y="3901960"/>
            <a:ext cx="3943350" cy="60007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123A4CC-6531-40B4-BB79-B3B3DD54ACAE}"/>
              </a:ext>
            </a:extLst>
          </p:cNvPr>
          <p:cNvSpPr txBox="1"/>
          <p:nvPr/>
        </p:nvSpPr>
        <p:spPr>
          <a:xfrm>
            <a:off x="8973640" y="3549692"/>
            <a:ext cx="23749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600" dirty="0">
                <a:solidFill>
                  <a:schemeClr val="bg2">
                    <a:lumMod val="75000"/>
                  </a:schemeClr>
                </a:solidFill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전체 문서 수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1AC00D2-5EAC-4E5B-9B50-FD81D184EBE3}"/>
              </a:ext>
            </a:extLst>
          </p:cNvPr>
          <p:cNvSpPr txBox="1"/>
          <p:nvPr/>
        </p:nvSpPr>
        <p:spPr>
          <a:xfrm>
            <a:off x="9188894" y="4150482"/>
            <a:ext cx="23749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600" dirty="0">
                <a:solidFill>
                  <a:schemeClr val="bg2">
                    <a:lumMod val="75000"/>
                  </a:schemeClr>
                </a:solidFill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해당 용어 나오는 문서 수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F69D99E-C55A-4238-B82F-99D77D0FC509}"/>
              </a:ext>
            </a:extLst>
          </p:cNvPr>
          <p:cNvSpPr txBox="1"/>
          <p:nvPr/>
        </p:nvSpPr>
        <p:spPr>
          <a:xfrm>
            <a:off x="6598675" y="3692539"/>
            <a:ext cx="23749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600" dirty="0">
                <a:solidFill>
                  <a:schemeClr val="bg2">
                    <a:lumMod val="75000"/>
                  </a:schemeClr>
                </a:solidFill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문서에 나오는 해당 용어의 수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E39B981-954D-4A7F-B248-A35F692D29CB}"/>
              </a:ext>
            </a:extLst>
          </p:cNvPr>
          <p:cNvSpPr/>
          <p:nvPr/>
        </p:nvSpPr>
        <p:spPr>
          <a:xfrm>
            <a:off x="6693031" y="4026203"/>
            <a:ext cx="245097" cy="248558"/>
          </a:xfrm>
          <a:prstGeom prst="rect">
            <a:avLst/>
          </a:prstGeom>
          <a:solidFill>
            <a:schemeClr val="accent5">
              <a:lumMod val="60000"/>
              <a:lumOff val="40000"/>
              <a:alpha val="3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549A216-9313-4721-8E53-21442F7BA769}"/>
              </a:ext>
            </a:extLst>
          </p:cNvPr>
          <p:cNvSpPr/>
          <p:nvPr/>
        </p:nvSpPr>
        <p:spPr>
          <a:xfrm>
            <a:off x="8961605" y="3849109"/>
            <a:ext cx="245097" cy="248558"/>
          </a:xfrm>
          <a:prstGeom prst="rect">
            <a:avLst/>
          </a:prstGeom>
          <a:solidFill>
            <a:schemeClr val="accent5">
              <a:lumMod val="60000"/>
              <a:lumOff val="40000"/>
              <a:alpha val="3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EA625FE-4601-4889-9ED6-26D23257D11B}"/>
              </a:ext>
            </a:extLst>
          </p:cNvPr>
          <p:cNvSpPr/>
          <p:nvPr/>
        </p:nvSpPr>
        <p:spPr>
          <a:xfrm>
            <a:off x="8943797" y="4169050"/>
            <a:ext cx="245097" cy="248558"/>
          </a:xfrm>
          <a:prstGeom prst="rect">
            <a:avLst/>
          </a:prstGeom>
          <a:solidFill>
            <a:schemeClr val="accent5">
              <a:lumMod val="60000"/>
              <a:lumOff val="40000"/>
              <a:alpha val="3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505E8F4-2671-4C18-9BFB-7E9AFA850807}"/>
              </a:ext>
            </a:extLst>
          </p:cNvPr>
          <p:cNvSpPr txBox="1"/>
          <p:nvPr/>
        </p:nvSpPr>
        <p:spPr>
          <a:xfrm>
            <a:off x="5439266" y="4288610"/>
            <a:ext cx="55235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 dirty="0" err="1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BugLocator</a:t>
            </a:r>
            <a:r>
              <a:rPr lang="en-US" altLang="ko-KR" sz="20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[19]</a:t>
            </a:r>
            <a:r>
              <a:rPr lang="ko-KR" altLang="en-US" sz="20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에서 식</a:t>
            </a:r>
            <a:r>
              <a:rPr lang="en-US" altLang="ko-KR" sz="20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</a:t>
            </a:r>
            <a:r>
              <a:rPr lang="ko-KR" altLang="en-US" sz="20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가져옴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C0141A5-749A-470F-B8E2-F58E2ED912D7}"/>
              </a:ext>
            </a:extLst>
          </p:cNvPr>
          <p:cNvSpPr txBox="1"/>
          <p:nvPr/>
        </p:nvSpPr>
        <p:spPr>
          <a:xfrm>
            <a:off x="301658" y="4818092"/>
            <a:ext cx="11415859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100" dirty="0" err="1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BugLocator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에서는 클래식 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VSM 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사용했지만 본 연구에서는 소스파일의 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structured information 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활용하는 수정된 </a:t>
            </a:r>
            <a:r>
              <a:rPr lang="en-US" altLang="ko-KR" sz="2100" dirty="0" err="1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rVSM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사용해서 소스파일과 버그 리포트의 유사도 계산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.</a:t>
            </a:r>
          </a:p>
          <a:p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[20] 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소스파일의 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structured information 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활용해서 파일 레벨의 버그 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localization 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정확도 높임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.</a:t>
            </a:r>
          </a:p>
          <a:p>
            <a:r>
              <a:rPr lang="en-US" altLang="ko-KR" sz="2100" dirty="0" err="1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BLUiR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: 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소스 파일을 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4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개의 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document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로 나눔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(class, method, variable, comments). 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버그파일을 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2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개의 쿼리로 나눔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(summary, description).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위의 식 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3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개로 벡터로 변환할 수 있다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43A7C06-FB64-4762-92E9-9D39D2E650AC}"/>
              </a:ext>
            </a:extLst>
          </p:cNvPr>
          <p:cNvSpPr txBox="1"/>
          <p:nvPr/>
        </p:nvSpPr>
        <p:spPr>
          <a:xfrm>
            <a:off x="5525165" y="3747918"/>
            <a:ext cx="8035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 dirty="0">
                <a:solidFill>
                  <a:schemeClr val="accent5">
                    <a:lumMod val="75000"/>
                  </a:schemeClr>
                </a:solidFill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TF</a:t>
            </a:r>
            <a:endParaRPr lang="ko-KR" altLang="en-US" sz="2000" dirty="0">
              <a:solidFill>
                <a:schemeClr val="accent5">
                  <a:lumMod val="75000"/>
                </a:schemeClr>
              </a:solidFill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F6162B7-9AB8-4A09-AF47-E597AA1B9F2E}"/>
              </a:ext>
            </a:extLst>
          </p:cNvPr>
          <p:cNvSpPr/>
          <p:nvPr/>
        </p:nvSpPr>
        <p:spPr>
          <a:xfrm>
            <a:off x="5439266" y="2416909"/>
            <a:ext cx="6124593" cy="2320685"/>
          </a:xfrm>
          <a:prstGeom prst="rect">
            <a:avLst/>
          </a:prstGeom>
          <a:noFill/>
          <a:ln w="38100">
            <a:solidFill>
              <a:srgbClr val="CC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87670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FA4B5A8-BDB6-4F6A-B033-C6059FB63E36}"/>
              </a:ext>
            </a:extLst>
          </p:cNvPr>
          <p:cNvSpPr txBox="1"/>
          <p:nvPr/>
        </p:nvSpPr>
        <p:spPr>
          <a:xfrm>
            <a:off x="10376377" y="34430"/>
            <a:ext cx="19444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 dirty="0">
                <a:latin typeface="Masque" panose="020B07030603020A0203" pitchFamily="34" charset="0"/>
                <a:ea typeface="THE삐끗삐끗" panose="02020503020101020101" pitchFamily="18" charset="-127"/>
                <a:cs typeface="THE삐끗삐끗" panose="02020503020101020101" pitchFamily="18" charset="-127"/>
              </a:rPr>
              <a:t>approach</a:t>
            </a:r>
            <a:endParaRPr lang="ko-KR" altLang="en-US" sz="2000" dirty="0">
              <a:latin typeface="Masque" panose="020B07030603020A0203" pitchFamily="34" charset="0"/>
              <a:ea typeface="THE삐끗삐끗" panose="02020503020101020101" pitchFamily="18" charset="-127"/>
              <a:cs typeface="THE삐끗삐끗" panose="020205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ED4F17-F134-4D79-BE41-A025463E795C}"/>
              </a:ext>
            </a:extLst>
          </p:cNvPr>
          <p:cNvSpPr txBox="1"/>
          <p:nvPr/>
        </p:nvSpPr>
        <p:spPr>
          <a:xfrm>
            <a:off x="0" y="11347"/>
            <a:ext cx="6004874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3.5. Analyzing structured source file information</a:t>
            </a:r>
            <a:endParaRPr lang="ko-KR" altLang="en-US" sz="2300" dirty="0"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CCCC4F-7FAF-42F2-9DEA-E8465021B8B5}"/>
              </a:ext>
            </a:extLst>
          </p:cNvPr>
          <p:cNvSpPr txBox="1"/>
          <p:nvPr/>
        </p:nvSpPr>
        <p:spPr>
          <a:xfrm>
            <a:off x="5326144" y="676725"/>
            <a:ext cx="6367805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585D56A9-34B0-4241-BD61-43580F836682}"/>
              </a:ext>
            </a:extLst>
          </p:cNvPr>
          <p:cNvGrpSpPr/>
          <p:nvPr/>
        </p:nvGrpSpPr>
        <p:grpSpPr>
          <a:xfrm>
            <a:off x="699007" y="490139"/>
            <a:ext cx="4158988" cy="3057525"/>
            <a:chOff x="699007" y="490139"/>
            <a:chExt cx="4158988" cy="3057525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B1A78E0C-C7B4-43D9-8875-EC2102A259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9007" y="490139"/>
              <a:ext cx="3686175" cy="3057525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1B5E7BD3-6E5D-4B91-9E2F-D9A55161A6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10320" y="552051"/>
              <a:ext cx="447675" cy="2933700"/>
            </a:xfrm>
            <a:prstGeom prst="rect">
              <a:avLst/>
            </a:prstGeom>
          </p:spPr>
        </p:pic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2761BC4E-6669-45D8-AA1B-7C53A3A7D3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090" y="3718930"/>
            <a:ext cx="229386" cy="31207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B1DA3A7-7B18-4E86-86F9-E2C6894FAD22}"/>
              </a:ext>
            </a:extLst>
          </p:cNvPr>
          <p:cNvSpPr txBox="1"/>
          <p:nvPr/>
        </p:nvSpPr>
        <p:spPr>
          <a:xfrm>
            <a:off x="633164" y="3704853"/>
            <a:ext cx="594203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7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: </a:t>
            </a:r>
            <a:r>
              <a:rPr lang="ko-KR" altLang="en-US" sz="17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소스파일의 </a:t>
            </a:r>
            <a:r>
              <a:rPr lang="en-US" altLang="ko-KR" sz="17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individual</a:t>
            </a:r>
            <a:r>
              <a:rPr lang="ko-KR" altLang="en-US" sz="17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</a:t>
            </a:r>
            <a:r>
              <a:rPr lang="en-US" altLang="ko-KR" sz="17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structured information part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D566195C-46A8-4581-96B0-B6506FD8DB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776" y="4085718"/>
            <a:ext cx="229387" cy="29571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3E14EE3-9B24-4DD0-AA93-50D65D54F6A2}"/>
              </a:ext>
            </a:extLst>
          </p:cNvPr>
          <p:cNvSpPr txBox="1"/>
          <p:nvPr/>
        </p:nvSpPr>
        <p:spPr>
          <a:xfrm>
            <a:off x="620475" y="4031002"/>
            <a:ext cx="594203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7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: </a:t>
            </a:r>
            <a:r>
              <a:rPr lang="ko-KR" altLang="en-US" sz="17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버그 리포트의 </a:t>
            </a:r>
            <a:r>
              <a:rPr lang="en-US" altLang="ko-KR" sz="17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each part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6DC0173-5DA8-499D-8051-2D90ED584AC8}"/>
              </a:ext>
            </a:extLst>
          </p:cNvPr>
          <p:cNvSpPr txBox="1"/>
          <p:nvPr/>
        </p:nvSpPr>
        <p:spPr>
          <a:xfrm>
            <a:off x="4908271" y="555633"/>
            <a:ext cx="54932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Cosine similarity</a:t>
            </a:r>
            <a:endParaRPr lang="ko-KR" altLang="en-US" sz="2000" dirty="0"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5A47997-C487-4440-90E1-E69FD0824B47}"/>
                  </a:ext>
                </a:extLst>
              </p:cNvPr>
              <p:cNvSpPr txBox="1"/>
              <p:nvPr/>
            </p:nvSpPr>
            <p:spPr>
              <a:xfrm>
                <a:off x="4857995" y="1080774"/>
                <a:ext cx="7092051" cy="6045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altLang="ko-KR" sz="1600" dirty="0">
                    <a:latin typeface="THE삐끗삐끗" panose="02020503020101020101" pitchFamily="18" charset="-127"/>
                    <a:ea typeface="THE삐끗삐끗" panose="02020503020101020101" pitchFamily="18" charset="-127"/>
                    <a:cs typeface="THE삐끗삐끗" panose="02020503020101020101" pitchFamily="18" charset="-127"/>
                  </a:rPr>
                  <a:t>Cosine similarity</a:t>
                </a:r>
                <a:r>
                  <a:rPr lang="ko-KR" altLang="en-US" sz="1600" dirty="0">
                    <a:latin typeface="THE삐끗삐끗" panose="02020503020101020101" pitchFamily="18" charset="-127"/>
                    <a:ea typeface="THE삐끗삐끗" panose="02020503020101020101" pitchFamily="18" charset="-127"/>
                    <a:cs typeface="THE삐끗삐끗" panose="02020503020101020101" pitchFamily="18" charset="-127"/>
                  </a:rPr>
                  <a:t>를 그냥 합</a:t>
                </a:r>
                <a:r>
                  <a:rPr lang="en-US" altLang="ko-KR" sz="1600" dirty="0">
                    <a:latin typeface="THE삐끗삐끗" panose="02020503020101020101" pitchFamily="18" charset="-127"/>
                    <a:ea typeface="THE삐끗삐끗" panose="02020503020101020101" pitchFamily="18" charset="-127"/>
                    <a:cs typeface="THE삐끗삐끗" panose="02020503020101020101" pitchFamily="18" charset="-127"/>
                  </a:rPr>
                  <a:t>[20]</a:t>
                </a:r>
                <a:r>
                  <a:rPr lang="ko-KR" altLang="en-US" sz="1600" dirty="0">
                    <a:latin typeface="THE삐끗삐끗" panose="02020503020101020101" pitchFamily="18" charset="-127"/>
                    <a:ea typeface="THE삐끗삐끗" panose="02020503020101020101" pitchFamily="18" charset="-127"/>
                    <a:cs typeface="THE삐끗삐끗" panose="02020503020101020101" pitchFamily="18" charset="-127"/>
                  </a:rPr>
                  <a:t>하지 않고 </a:t>
                </a:r>
                <a:r>
                  <a:rPr lang="en-US" altLang="ko-KR" sz="1600" dirty="0">
                    <a:latin typeface="THE삐끗삐끗" panose="02020503020101020101" pitchFamily="18" charset="-127"/>
                    <a:ea typeface="THE삐끗삐끗" panose="02020503020101020101" pitchFamily="18" charset="-127"/>
                    <a:cs typeface="THE삐끗삐끗" panose="02020503020101020101" pitchFamily="18" charset="-127"/>
                  </a:rPr>
                  <a:t>weight </a:t>
                </a:r>
                <a:r>
                  <a:rPr lang="ko-KR" altLang="en-US" sz="1600" dirty="0">
                    <a:latin typeface="THE삐끗삐끗" panose="02020503020101020101" pitchFamily="18" charset="-127"/>
                    <a:ea typeface="THE삐끗삐끗" panose="02020503020101020101" pitchFamily="18" charset="-127"/>
                    <a:cs typeface="THE삐끗삐끗" panose="02020503020101020101" pitchFamily="18" charset="-127"/>
                  </a:rPr>
                  <a:t>두고 합함</a:t>
                </a:r>
                <a:r>
                  <a:rPr lang="en-US" altLang="ko-KR" sz="1600" dirty="0">
                    <a:latin typeface="THE삐끗삐끗" panose="02020503020101020101" pitchFamily="18" charset="-127"/>
                    <a:ea typeface="THE삐끗삐끗" panose="02020503020101020101" pitchFamily="18" charset="-127"/>
                    <a:cs typeface="THE삐끗삐끗" panose="02020503020101020101" pitchFamily="18" charset="-127"/>
                  </a:rPr>
                  <a:t>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en-US" sz="16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1600" i="1" dirty="0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ko-KR" altLang="en-US" sz="1600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altLang="ko-KR" sz="1600" b="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ko-KR" altLang="en-US" sz="1600" dirty="0">
                    <a:latin typeface="THE삐끗삐끗" panose="02020503020101020101" pitchFamily="18" charset="-127"/>
                    <a:ea typeface="THE삐끗삐끗" panose="02020503020101020101" pitchFamily="18" charset="-127"/>
                    <a:cs typeface="THE삐끗삐끗" panose="02020503020101020101" pitchFamily="18" charset="-127"/>
                  </a:rPr>
                  <a:t> 는</a:t>
                </a:r>
                <a:r>
                  <a:rPr lang="en-US" altLang="ko-KR" sz="1600" dirty="0">
                    <a:latin typeface="THE삐끗삐끗" panose="02020503020101020101" pitchFamily="18" charset="-127"/>
                    <a:ea typeface="THE삐끗삐끗" panose="02020503020101020101" pitchFamily="18" charset="-127"/>
                    <a:cs typeface="THE삐끗삐끗" panose="02020503020101020101" pitchFamily="18" charset="-127"/>
                  </a:rPr>
                  <a:t> </a:t>
                </a:r>
                <a:r>
                  <a:rPr lang="ko-KR" altLang="en-US" sz="1600" dirty="0">
                    <a:latin typeface="THE삐끗삐끗" panose="02020503020101020101" pitchFamily="18" charset="-127"/>
                    <a:ea typeface="THE삐끗삐끗" panose="02020503020101020101" pitchFamily="18" charset="-127"/>
                    <a:cs typeface="THE삐끗삐끗" panose="02020503020101020101" pitchFamily="18" charset="-127"/>
                  </a:rPr>
                  <a:t>소스파일 </a:t>
                </a:r>
                <a:r>
                  <a:rPr lang="en-US" altLang="ko-KR" sz="1600" dirty="0">
                    <a:latin typeface="THE삐끗삐끗" panose="02020503020101020101" pitchFamily="18" charset="-127"/>
                    <a:ea typeface="THE삐끗삐끗" panose="02020503020101020101" pitchFamily="18" charset="-127"/>
                    <a:cs typeface="THE삐끗삐끗" panose="02020503020101020101" pitchFamily="18" charset="-127"/>
                  </a:rPr>
                  <a:t>part</a:t>
                </a:r>
                <a:r>
                  <a:rPr lang="ko-KR" altLang="en-US" sz="1600" dirty="0">
                    <a:latin typeface="THE삐끗삐끗" panose="02020503020101020101" pitchFamily="18" charset="-127"/>
                    <a:ea typeface="THE삐끗삐끗" panose="02020503020101020101" pitchFamily="18" charset="-127"/>
                    <a:cs typeface="THE삐끗삐끗" panose="02020503020101020101" pitchFamily="18" charset="-127"/>
                  </a:rPr>
                  <a:t>의 </a:t>
                </a:r>
                <a:r>
                  <a:rPr lang="en-US" altLang="ko-KR" sz="1600" dirty="0">
                    <a:latin typeface="THE삐끗삐끗" panose="02020503020101020101" pitchFamily="18" charset="-127"/>
                    <a:ea typeface="THE삐끗삐끗" panose="02020503020101020101" pitchFamily="18" charset="-127"/>
                    <a:cs typeface="THE삐끗삐끗" panose="02020503020101020101" pitchFamily="18" charset="-127"/>
                  </a:rPr>
                  <a:t>weight</a:t>
                </a:r>
                <a:r>
                  <a:rPr lang="ko-KR" altLang="en-US" sz="1600" dirty="0">
                    <a:latin typeface="THE삐끗삐끗" panose="02020503020101020101" pitchFamily="18" charset="-127"/>
                    <a:ea typeface="THE삐끗삐끗" panose="02020503020101020101" pitchFamily="18" charset="-127"/>
                    <a:cs typeface="THE삐끗삐끗" panose="02020503020101020101" pitchFamily="18" charset="-127"/>
                  </a:rPr>
                  <a:t> </a:t>
                </a:r>
                <a:r>
                  <a:rPr lang="en-US" altLang="ko-KR" sz="1600" dirty="0">
                    <a:latin typeface="THE삐끗삐끗" panose="02020503020101020101" pitchFamily="18" charset="-127"/>
                    <a:ea typeface="THE삐끗삐끗" panose="02020503020101020101" pitchFamily="18" charset="-127"/>
                    <a:cs typeface="THE삐끗삐끗" panose="02020503020101020101" pitchFamily="18" charset="-127"/>
                  </a:rPr>
                  <a:t>value. </a:t>
                </a:r>
                <a:r>
                  <a:rPr lang="en-US" altLang="ko-KR" sz="1600" dirty="0">
                    <a:solidFill>
                      <a:schemeClr val="bg2">
                        <a:lumMod val="75000"/>
                      </a:schemeClr>
                    </a:solidFill>
                    <a:latin typeface="THE삐끗삐끗" panose="02020503020101020101" pitchFamily="18" charset="-127"/>
                    <a:ea typeface="THE삐끗삐끗" panose="02020503020101020101" pitchFamily="18" charset="-127"/>
                    <a:cs typeface="THE삐끗삐끗" panose="02020503020101020101" pitchFamily="18" charset="-127"/>
                  </a:rPr>
                  <a:t>Heuristically </a:t>
                </a:r>
                <a:r>
                  <a:rPr lang="ko-KR" altLang="en-US" sz="1600" dirty="0">
                    <a:solidFill>
                      <a:schemeClr val="bg2">
                        <a:lumMod val="75000"/>
                      </a:schemeClr>
                    </a:solidFill>
                    <a:latin typeface="THE삐끗삐끗" panose="02020503020101020101" pitchFamily="18" charset="-127"/>
                    <a:ea typeface="THE삐끗삐끗" panose="02020503020101020101" pitchFamily="18" charset="-127"/>
                    <a:cs typeface="THE삐끗삐끗" panose="02020503020101020101" pitchFamily="18" charset="-127"/>
                  </a:rPr>
                  <a:t>코멘트 파트에는 </a:t>
                </a:r>
                <a:r>
                  <a:rPr lang="en-US" altLang="ko-KR" sz="1600" dirty="0">
                    <a:solidFill>
                      <a:schemeClr val="bg2">
                        <a:lumMod val="75000"/>
                      </a:schemeClr>
                    </a:solidFill>
                    <a:latin typeface="THE삐끗삐끗" panose="02020503020101020101" pitchFamily="18" charset="-127"/>
                    <a:ea typeface="THE삐끗삐끗" panose="02020503020101020101" pitchFamily="18" charset="-127"/>
                    <a:cs typeface="THE삐끗삐끗" panose="02020503020101020101" pitchFamily="18" charset="-127"/>
                  </a:rPr>
                  <a:t>50%</a:t>
                </a:r>
                <a:r>
                  <a:rPr lang="ko-KR" altLang="en-US" sz="1600" dirty="0">
                    <a:solidFill>
                      <a:schemeClr val="bg2">
                        <a:lumMod val="75000"/>
                      </a:schemeClr>
                    </a:solidFill>
                    <a:latin typeface="THE삐끗삐끗" panose="02020503020101020101" pitchFamily="18" charset="-127"/>
                    <a:ea typeface="THE삐끗삐끗" panose="02020503020101020101" pitchFamily="18" charset="-127"/>
                    <a:cs typeface="THE삐끗삐끗" panose="02020503020101020101" pitchFamily="18" charset="-127"/>
                  </a:rPr>
                  <a:t>하고 다른 부분에는 </a:t>
                </a:r>
                <a:r>
                  <a:rPr lang="en-US" altLang="ko-KR" sz="1600" dirty="0">
                    <a:solidFill>
                      <a:schemeClr val="bg2">
                        <a:lumMod val="75000"/>
                      </a:schemeClr>
                    </a:solidFill>
                    <a:latin typeface="THE삐끗삐끗" panose="02020503020101020101" pitchFamily="18" charset="-127"/>
                    <a:ea typeface="THE삐끗삐끗" panose="02020503020101020101" pitchFamily="18" charset="-127"/>
                    <a:cs typeface="THE삐끗삐끗" panose="02020503020101020101" pitchFamily="18" charset="-127"/>
                  </a:rPr>
                  <a:t>100%</a:t>
                </a:r>
                <a:endParaRPr lang="ko-KR" altLang="en-US" sz="1600" dirty="0">
                  <a:solidFill>
                    <a:schemeClr val="bg2">
                      <a:lumMod val="75000"/>
                    </a:schemeClr>
                  </a:solidFill>
                  <a:latin typeface="THE삐끗삐끗" panose="02020503020101020101" pitchFamily="18" charset="-127"/>
                  <a:ea typeface="THE삐끗삐끗" panose="02020503020101020101" pitchFamily="18" charset="-127"/>
                  <a:cs typeface="THE삐끗삐끗" panose="02020503020101020101" pitchFamily="18" charset="-127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5A47997-C487-4440-90E1-E69FD0824B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7995" y="1080774"/>
                <a:ext cx="7092051" cy="604524"/>
              </a:xfrm>
              <a:prstGeom prst="rect">
                <a:avLst/>
              </a:prstGeom>
              <a:blipFill>
                <a:blip r:embed="rId6"/>
                <a:stretch>
                  <a:fillRect l="-516" t="-3030" b="-1212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8C3F3C6E-FC42-4FAE-B9DB-B5A7A9450F35}"/>
              </a:ext>
            </a:extLst>
          </p:cNvPr>
          <p:cNvSpPr txBox="1"/>
          <p:nvPr/>
        </p:nvSpPr>
        <p:spPr>
          <a:xfrm>
            <a:off x="4908271" y="1872340"/>
            <a:ext cx="54932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0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소스파일의 </a:t>
            </a:r>
            <a:r>
              <a:rPr lang="en-US" altLang="ko-KR" sz="20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length score. f</a:t>
            </a:r>
            <a:r>
              <a:rPr lang="en-US" altLang="ko-KR" sz="15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c</a:t>
            </a:r>
            <a:r>
              <a:rPr lang="ko-KR" altLang="en-US" sz="20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는 소스파일의 총 용어 수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674AABC-39E1-4583-A8A1-DE7A54602DE2}"/>
              </a:ext>
            </a:extLst>
          </p:cNvPr>
          <p:cNvSpPr txBox="1"/>
          <p:nvPr/>
        </p:nvSpPr>
        <p:spPr>
          <a:xfrm>
            <a:off x="4883133" y="2506198"/>
            <a:ext cx="54932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f</a:t>
            </a:r>
            <a:r>
              <a:rPr lang="en-US" altLang="ko-KR" sz="15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c</a:t>
            </a:r>
            <a:r>
              <a:rPr lang="ko-KR" altLang="en-US" sz="20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를 정규화 </a:t>
            </a:r>
            <a:r>
              <a:rPr lang="en-US" altLang="ko-KR" sz="20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[19]</a:t>
            </a:r>
            <a:r>
              <a:rPr lang="ko-KR" altLang="en-US" sz="20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에서 사용한 방법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F6E2B6E-F4BA-4B4F-9484-6E27FD1A162A}"/>
              </a:ext>
            </a:extLst>
          </p:cNvPr>
          <p:cNvSpPr txBox="1"/>
          <p:nvPr/>
        </p:nvSpPr>
        <p:spPr>
          <a:xfrm>
            <a:off x="7990836" y="2584522"/>
            <a:ext cx="39592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500" dirty="0" err="1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Xmax</a:t>
            </a:r>
            <a:r>
              <a:rPr lang="en-US" altLang="ko-KR" sz="15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: </a:t>
            </a:r>
            <a:r>
              <a:rPr lang="ko-KR" altLang="en-US" sz="15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가장 많은 용어 수</a:t>
            </a:r>
            <a:r>
              <a:rPr lang="en-US" altLang="ko-KR" sz="15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. </a:t>
            </a:r>
            <a:r>
              <a:rPr lang="en-US" altLang="ko-KR" sz="1500" dirty="0" err="1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Xmin</a:t>
            </a:r>
            <a:r>
              <a:rPr lang="en-US" altLang="ko-KR" sz="15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: </a:t>
            </a:r>
            <a:r>
              <a:rPr lang="ko-KR" altLang="en-US" sz="15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가장 적은 용어 수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D51B659-829A-4153-98E0-3F98EC6A112F}"/>
              </a:ext>
            </a:extLst>
          </p:cNvPr>
          <p:cNvSpPr txBox="1"/>
          <p:nvPr/>
        </p:nvSpPr>
        <p:spPr>
          <a:xfrm>
            <a:off x="4908271" y="3141669"/>
            <a:ext cx="54932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0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본 연구에서 제안하는 수정된 </a:t>
            </a:r>
            <a:r>
              <a:rPr lang="en-US" altLang="ko-KR" sz="2000" dirty="0" err="1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rVSM</a:t>
            </a:r>
            <a:endParaRPr lang="ko-KR" altLang="en-US" sz="2000" dirty="0"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6ED7B675-A946-491C-9C65-2671E119ADEC}"/>
              </a:ext>
            </a:extLst>
          </p:cNvPr>
          <p:cNvGrpSpPr/>
          <p:nvPr/>
        </p:nvGrpSpPr>
        <p:grpSpPr>
          <a:xfrm>
            <a:off x="292278" y="4811488"/>
            <a:ext cx="7092051" cy="1668199"/>
            <a:chOff x="1828255" y="4300586"/>
            <a:chExt cx="10363745" cy="2300141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AF4004A2-D1B3-4E7C-B790-14B2A4B445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16387" b="42564"/>
            <a:stretch/>
          </p:blipFill>
          <p:spPr>
            <a:xfrm>
              <a:off x="1828255" y="4300586"/>
              <a:ext cx="10363745" cy="2300141"/>
            </a:xfrm>
            <a:prstGeom prst="rect">
              <a:avLst/>
            </a:prstGeom>
          </p:spPr>
        </p:pic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C0DF9594-D47B-4A48-BF4D-9B74C2E1972C}"/>
                </a:ext>
              </a:extLst>
            </p:cNvPr>
            <p:cNvSpPr/>
            <p:nvPr/>
          </p:nvSpPr>
          <p:spPr>
            <a:xfrm>
              <a:off x="4385182" y="4804387"/>
              <a:ext cx="1194427" cy="678729"/>
            </a:xfrm>
            <a:prstGeom prst="ellipse">
              <a:avLst/>
            </a:prstGeom>
            <a:noFill/>
            <a:ln w="571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ECC27E58-C58F-424B-BC60-3A8A97EC4DF0}"/>
                </a:ext>
              </a:extLst>
            </p:cNvPr>
            <p:cNvSpPr/>
            <p:nvPr/>
          </p:nvSpPr>
          <p:spPr>
            <a:xfrm>
              <a:off x="7393622" y="5623638"/>
              <a:ext cx="1194427" cy="678729"/>
            </a:xfrm>
            <a:prstGeom prst="ellipse">
              <a:avLst/>
            </a:prstGeom>
            <a:noFill/>
            <a:ln w="571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9CE58E5B-2A8A-4F6E-AE95-0898B5612BB5}"/>
              </a:ext>
            </a:extLst>
          </p:cNvPr>
          <p:cNvSpPr txBox="1"/>
          <p:nvPr/>
        </p:nvSpPr>
        <p:spPr>
          <a:xfrm>
            <a:off x="7296346" y="4771527"/>
            <a:ext cx="4603376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- </a:t>
            </a:r>
            <a:r>
              <a:rPr lang="en-US" altLang="ko-KR" sz="2100" dirty="0" err="1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BugRepoIndexer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: 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버그리포트도 전 처리 과정 후에 쿼리를 만든다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.</a:t>
            </a:r>
          </a:p>
          <a:p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- </a:t>
            </a:r>
            <a:r>
              <a:rPr lang="en-US" altLang="ko-KR" sz="2100" dirty="0" err="1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SourceFileAnalyzer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: 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각 용어의 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TF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와 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IDF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를 분석하여 각 소스파일과 버그 리포트의 벡터 값을 계산한다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622065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A42A325-567C-49DA-9DF6-CE09ECCD04DF}"/>
              </a:ext>
            </a:extLst>
          </p:cNvPr>
          <p:cNvSpPr txBox="1"/>
          <p:nvPr/>
        </p:nvSpPr>
        <p:spPr>
          <a:xfrm>
            <a:off x="10376377" y="34430"/>
            <a:ext cx="19444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 dirty="0">
                <a:latin typeface="Masque" panose="020B07030603020A0203" pitchFamily="34" charset="0"/>
                <a:ea typeface="THE삐끗삐끗" panose="02020503020101020101" pitchFamily="18" charset="-127"/>
                <a:cs typeface="THE삐끗삐끗" panose="02020503020101020101" pitchFamily="18" charset="-127"/>
              </a:rPr>
              <a:t>approach</a:t>
            </a:r>
            <a:endParaRPr lang="ko-KR" altLang="en-US" sz="2000" dirty="0">
              <a:latin typeface="Masque" panose="020B07030603020A0203" pitchFamily="34" charset="0"/>
              <a:ea typeface="THE삐끗삐끗" panose="02020503020101020101" pitchFamily="18" charset="-127"/>
              <a:cs typeface="THE삐끗삐끗" panose="020205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744561-B941-4C84-8032-4D262C2DB248}"/>
              </a:ext>
            </a:extLst>
          </p:cNvPr>
          <p:cNvSpPr txBox="1"/>
          <p:nvPr/>
        </p:nvSpPr>
        <p:spPr>
          <a:xfrm>
            <a:off x="0" y="11347"/>
            <a:ext cx="6004874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3.6. Analyzing similar bug reports</a:t>
            </a:r>
            <a:endParaRPr lang="ko-KR" altLang="en-US" sz="2300" dirty="0"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349997-E3A7-4996-ADB0-A2CA584CA19A}"/>
              </a:ext>
            </a:extLst>
          </p:cNvPr>
          <p:cNvSpPr txBox="1"/>
          <p:nvPr/>
        </p:nvSpPr>
        <p:spPr>
          <a:xfrm>
            <a:off x="575035" y="736009"/>
            <a:ext cx="1075598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100" dirty="0" err="1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BugRepoIndexr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: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수정된 버그 리포트 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parse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해서 데이터베이스에 인덱스 저장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. </a:t>
            </a:r>
            <a:endParaRPr lang="ko-KR" altLang="en-US" sz="2100" dirty="0"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16CE2E-B79D-402E-8DEC-467D5683CDD2}"/>
              </a:ext>
            </a:extLst>
          </p:cNvPr>
          <p:cNvSpPr txBox="1"/>
          <p:nvPr/>
        </p:nvSpPr>
        <p:spPr>
          <a:xfrm>
            <a:off x="575035" y="1151507"/>
            <a:ext cx="1075598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100" dirty="0" err="1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BugRepoAnalyzer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: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새 버그리포트와 수정된 버그리포트의 유사도 계산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. 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새 버그리포트는 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summary, description. 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예전 버그 리포트는 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summary, description, comment.</a:t>
            </a:r>
            <a:endParaRPr lang="ko-KR" altLang="en-US" sz="2100" dirty="0"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89E2711-5FCE-4F3C-A2F5-757BD373A5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035" y="2040854"/>
            <a:ext cx="7167149" cy="88145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0374619-AEAF-4A1B-9E17-8D15066BAD34}"/>
              </a:ext>
            </a:extLst>
          </p:cNvPr>
          <p:cNvSpPr txBox="1"/>
          <p:nvPr/>
        </p:nvSpPr>
        <p:spPr>
          <a:xfrm>
            <a:off x="8267307" y="1960775"/>
            <a:ext cx="33496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b: new bug report</a:t>
            </a:r>
          </a:p>
          <a:p>
            <a:pPr algn="l"/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b’: fixed bug report</a:t>
            </a:r>
          </a:p>
          <a:p>
            <a:pPr algn="l"/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[19]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에서 가져온 식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FF15923-3661-465D-9889-D99E707FD0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387" b="42564"/>
          <a:stretch/>
        </p:blipFill>
        <p:spPr>
          <a:xfrm>
            <a:off x="771154" y="3693373"/>
            <a:ext cx="10363745" cy="2300141"/>
          </a:xfrm>
          <a:prstGeom prst="rect">
            <a:avLst/>
          </a:prstGeom>
        </p:spPr>
      </p:pic>
      <p:sp>
        <p:nvSpPr>
          <p:cNvPr id="11" name="타원 10">
            <a:extLst>
              <a:ext uri="{FF2B5EF4-FFF2-40B4-BE49-F238E27FC236}">
                <a16:creationId xmlns:a16="http://schemas.microsoft.com/office/drawing/2014/main" id="{69F34729-CD77-4D4D-A333-D038C7685F71}"/>
              </a:ext>
            </a:extLst>
          </p:cNvPr>
          <p:cNvSpPr/>
          <p:nvPr/>
        </p:nvSpPr>
        <p:spPr>
          <a:xfrm>
            <a:off x="6365870" y="5027764"/>
            <a:ext cx="1194427" cy="678729"/>
          </a:xfrm>
          <a:prstGeom prst="ellipse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4FE80117-F5B7-41A1-B04C-2D3F32CB713C}"/>
              </a:ext>
            </a:extLst>
          </p:cNvPr>
          <p:cNvSpPr/>
          <p:nvPr/>
        </p:nvSpPr>
        <p:spPr>
          <a:xfrm>
            <a:off x="5030041" y="4164714"/>
            <a:ext cx="1194427" cy="678729"/>
          </a:xfrm>
          <a:prstGeom prst="ellipse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494961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AED733B-C970-4806-AC76-00E0B7C00866}"/>
              </a:ext>
            </a:extLst>
          </p:cNvPr>
          <p:cNvSpPr txBox="1"/>
          <p:nvPr/>
        </p:nvSpPr>
        <p:spPr>
          <a:xfrm>
            <a:off x="10376377" y="34430"/>
            <a:ext cx="19444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 dirty="0">
                <a:latin typeface="Masque" panose="020B07030603020A0203" pitchFamily="34" charset="0"/>
                <a:ea typeface="THE삐끗삐끗" panose="02020503020101020101" pitchFamily="18" charset="-127"/>
                <a:cs typeface="THE삐끗삐끗" panose="02020503020101020101" pitchFamily="18" charset="-127"/>
              </a:rPr>
              <a:t>approach</a:t>
            </a:r>
            <a:endParaRPr lang="ko-KR" altLang="en-US" sz="2000" dirty="0">
              <a:latin typeface="Masque" panose="020B07030603020A0203" pitchFamily="34" charset="0"/>
              <a:ea typeface="THE삐끗삐끗" panose="02020503020101020101" pitchFamily="18" charset="-127"/>
              <a:cs typeface="THE삐끗삐끗" panose="020205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81CB452-2D8F-491B-A7CB-D30F16F78165}"/>
              </a:ext>
            </a:extLst>
          </p:cNvPr>
          <p:cNvSpPr txBox="1"/>
          <p:nvPr/>
        </p:nvSpPr>
        <p:spPr>
          <a:xfrm>
            <a:off x="0" y="11347"/>
            <a:ext cx="8041064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3.7. Analyzing stack trace information in the bug report</a:t>
            </a:r>
            <a:endParaRPr lang="ko-KR" altLang="en-US" sz="2300" dirty="0"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801120-03C9-4F46-85A5-B833FFD4A2A3}"/>
              </a:ext>
            </a:extLst>
          </p:cNvPr>
          <p:cNvSpPr txBox="1"/>
          <p:nvPr/>
        </p:nvSpPr>
        <p:spPr>
          <a:xfrm>
            <a:off x="405353" y="867266"/>
            <a:ext cx="1123675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Stack trace 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없는 버그 리포트도 있지만 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stack trace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에 나타나는 파일에 버그 있을 확률 많다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.</a:t>
            </a:r>
            <a:endParaRPr lang="ko-KR" altLang="en-US" sz="2100" dirty="0"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3BEDB4-ADFF-4A56-93B1-02BABDA7E66F}"/>
              </a:ext>
            </a:extLst>
          </p:cNvPr>
          <p:cNvSpPr txBox="1"/>
          <p:nvPr/>
        </p:nvSpPr>
        <p:spPr>
          <a:xfrm>
            <a:off x="392783" y="1276909"/>
            <a:ext cx="1140643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[23]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에서 </a:t>
            </a:r>
            <a:r>
              <a:rPr lang="en-US" altLang="ko-KR" sz="2100" dirty="0" err="1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BRTracer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제안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. [24] stack trace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와 코드 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element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의 구조적 유사도 분석위한 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Lobster 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제안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.</a:t>
            </a:r>
            <a:endParaRPr lang="ko-KR" altLang="en-US" sz="2100" dirty="0" err="1"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F7C7095-BA2A-4ADD-8F10-BAD2C4CFF2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344" y="1798347"/>
            <a:ext cx="6805417" cy="147285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0D6FB58-B4BB-403F-AB6F-F096183B015B}"/>
              </a:ext>
            </a:extLst>
          </p:cNvPr>
          <p:cNvSpPr txBox="1"/>
          <p:nvPr/>
        </p:nvSpPr>
        <p:spPr>
          <a:xfrm>
            <a:off x="7998947" y="1923068"/>
            <a:ext cx="33496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dirty="0" err="1">
                <a:solidFill>
                  <a:schemeClr val="bg2">
                    <a:lumMod val="75000"/>
                  </a:schemeClr>
                </a:solidFill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BRTracer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; low computation cost, simple</a:t>
            </a:r>
            <a:endParaRPr lang="ko-KR" altLang="en-US" dirty="0">
              <a:solidFill>
                <a:schemeClr val="bg2">
                  <a:lumMod val="75000"/>
                </a:schemeClr>
              </a:solidFill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E881C3-D932-4440-B7D8-64E6A6CAE12D}"/>
              </a:ext>
            </a:extLst>
          </p:cNvPr>
          <p:cNvSpPr txBox="1"/>
          <p:nvPr/>
        </p:nvSpPr>
        <p:spPr>
          <a:xfrm>
            <a:off x="575035" y="3337806"/>
            <a:ext cx="1075598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100" dirty="0" err="1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BugRepoIndexer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: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regular expression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으로 파일 이름과 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stack trace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를 추출한다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. 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595527-0D88-413D-A3EE-837978FA6B87}"/>
              </a:ext>
            </a:extLst>
          </p:cNvPr>
          <p:cNvSpPr txBox="1"/>
          <p:nvPr/>
        </p:nvSpPr>
        <p:spPr>
          <a:xfrm>
            <a:off x="566344" y="3753304"/>
            <a:ext cx="1075598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100" dirty="0" err="1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StackTraceAnalyzer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가 </a:t>
            </a:r>
            <a:r>
              <a:rPr lang="en-US" altLang="ko-KR" sz="2100" dirty="0" err="1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StraceScore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계산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.</a:t>
            </a:r>
            <a:endParaRPr lang="ko-KR" altLang="en-US" sz="2100" dirty="0"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5799509-27F8-4E7E-A952-9BD431281F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387" b="42564"/>
          <a:stretch/>
        </p:blipFill>
        <p:spPr>
          <a:xfrm>
            <a:off x="841855" y="4324968"/>
            <a:ext cx="10363745" cy="2300141"/>
          </a:xfrm>
          <a:prstGeom prst="rect">
            <a:avLst/>
          </a:prstGeom>
        </p:spPr>
      </p:pic>
      <p:sp>
        <p:nvSpPr>
          <p:cNvPr id="11" name="타원 10">
            <a:extLst>
              <a:ext uri="{FF2B5EF4-FFF2-40B4-BE49-F238E27FC236}">
                <a16:creationId xmlns:a16="http://schemas.microsoft.com/office/drawing/2014/main" id="{49109D9F-F9A0-435F-BA72-DF3B56EF823A}"/>
              </a:ext>
            </a:extLst>
          </p:cNvPr>
          <p:cNvSpPr/>
          <p:nvPr/>
        </p:nvSpPr>
        <p:spPr>
          <a:xfrm>
            <a:off x="6441286" y="5697068"/>
            <a:ext cx="1194427" cy="678729"/>
          </a:xfrm>
          <a:prstGeom prst="ellipse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390FE1ED-1DF2-4CF5-B5A8-941EFCE26895}"/>
              </a:ext>
            </a:extLst>
          </p:cNvPr>
          <p:cNvSpPr/>
          <p:nvPr/>
        </p:nvSpPr>
        <p:spPr>
          <a:xfrm>
            <a:off x="6452281" y="4850225"/>
            <a:ext cx="1194427" cy="678729"/>
          </a:xfrm>
          <a:prstGeom prst="ellipse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581330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5CD533C-78C0-422D-A5B8-91530BB5A5C6}"/>
              </a:ext>
            </a:extLst>
          </p:cNvPr>
          <p:cNvSpPr txBox="1"/>
          <p:nvPr/>
        </p:nvSpPr>
        <p:spPr>
          <a:xfrm>
            <a:off x="10376377" y="34430"/>
            <a:ext cx="19444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 dirty="0">
                <a:latin typeface="Masque" panose="020B07030603020A0203" pitchFamily="34" charset="0"/>
                <a:ea typeface="THE삐끗삐끗" panose="02020503020101020101" pitchFamily="18" charset="-127"/>
                <a:cs typeface="THE삐끗삐끗" panose="02020503020101020101" pitchFamily="18" charset="-127"/>
              </a:rPr>
              <a:t>approach</a:t>
            </a:r>
            <a:endParaRPr lang="ko-KR" altLang="en-US" sz="2000" dirty="0">
              <a:latin typeface="Masque" panose="020B07030603020A0203" pitchFamily="34" charset="0"/>
              <a:ea typeface="THE삐끗삐끗" panose="02020503020101020101" pitchFamily="18" charset="-127"/>
              <a:cs typeface="THE삐끗삐끗" panose="020205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4DC505B-1D88-4725-BF91-67F0E2A5217F}"/>
              </a:ext>
            </a:extLst>
          </p:cNvPr>
          <p:cNvSpPr txBox="1"/>
          <p:nvPr/>
        </p:nvSpPr>
        <p:spPr>
          <a:xfrm>
            <a:off x="0" y="11347"/>
            <a:ext cx="8041064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3.8. Analyzing code change history information</a:t>
            </a:r>
            <a:endParaRPr lang="ko-KR" altLang="en-US" sz="2300" dirty="0"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199DC9-B010-4242-8854-0DB339B8DE1C}"/>
              </a:ext>
            </a:extLst>
          </p:cNvPr>
          <p:cNvSpPr txBox="1"/>
          <p:nvPr/>
        </p:nvSpPr>
        <p:spPr>
          <a:xfrm>
            <a:off x="113122" y="511361"/>
            <a:ext cx="320168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500" dirty="0">
                <a:solidFill>
                  <a:schemeClr val="bg2">
                    <a:lumMod val="75000"/>
                  </a:schemeClr>
                </a:solidFill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[21]</a:t>
            </a:r>
            <a:r>
              <a:rPr lang="ko-KR" altLang="en-US" sz="1500" dirty="0">
                <a:solidFill>
                  <a:schemeClr val="bg2">
                    <a:lumMod val="75000"/>
                  </a:schemeClr>
                </a:solidFill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에서 </a:t>
            </a:r>
            <a:r>
              <a:rPr lang="en-US" altLang="ko-KR" sz="1500" dirty="0">
                <a:solidFill>
                  <a:schemeClr val="bg2">
                    <a:lumMod val="75000"/>
                  </a:schemeClr>
                </a:solidFill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(11)(12) </a:t>
            </a:r>
            <a:r>
              <a:rPr lang="ko-KR" altLang="en-US" sz="1500" dirty="0">
                <a:solidFill>
                  <a:schemeClr val="bg2">
                    <a:lumMod val="75000"/>
                  </a:schemeClr>
                </a:solidFill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식에 빠르고 심플하다는 걸 보여준다</a:t>
            </a:r>
            <a:r>
              <a:rPr lang="en-US" altLang="ko-KR" sz="1500" dirty="0">
                <a:solidFill>
                  <a:schemeClr val="bg2">
                    <a:lumMod val="75000"/>
                  </a:schemeClr>
                </a:solidFill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. [35]</a:t>
            </a:r>
            <a:r>
              <a:rPr lang="ko-KR" altLang="en-US" sz="1500" dirty="0">
                <a:solidFill>
                  <a:schemeClr val="bg2">
                    <a:lumMod val="75000"/>
                  </a:schemeClr>
                </a:solidFill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실험에 근거해서 알고리즘을 변경했다</a:t>
            </a:r>
            <a:r>
              <a:rPr lang="en-US" altLang="ko-KR" sz="1500" dirty="0">
                <a:solidFill>
                  <a:schemeClr val="bg2">
                    <a:lumMod val="75000"/>
                  </a:schemeClr>
                </a:solidFill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.</a:t>
            </a:r>
          </a:p>
          <a:p>
            <a:pPr algn="l"/>
            <a:r>
              <a:rPr lang="en-US" altLang="ko-KR" sz="15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C:</a:t>
            </a:r>
            <a:r>
              <a:rPr lang="ko-KR" altLang="en-US" sz="15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 지난 </a:t>
            </a:r>
            <a:r>
              <a:rPr lang="en-US" altLang="ko-KR" sz="15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k</a:t>
            </a:r>
            <a:r>
              <a:rPr lang="ko-KR" altLang="en-US" sz="15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일 동안 </a:t>
            </a:r>
            <a:r>
              <a:rPr lang="ko-KR" altLang="en-US" sz="1500" dirty="0" err="1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관련있는</a:t>
            </a:r>
            <a:r>
              <a:rPr lang="ko-KR" altLang="en-US" sz="15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</a:t>
            </a:r>
            <a:r>
              <a:rPr lang="en-US" altLang="ko-KR" sz="15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commit</a:t>
            </a:r>
            <a:r>
              <a:rPr lang="ko-KR" altLang="en-US" sz="15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의 </a:t>
            </a:r>
            <a:r>
              <a:rPr lang="en-US" altLang="ko-KR" sz="15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set</a:t>
            </a:r>
          </a:p>
          <a:p>
            <a:pPr algn="l"/>
            <a:r>
              <a:rPr lang="en-US" altLang="ko-KR" sz="15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c: commit / </a:t>
            </a:r>
            <a:r>
              <a:rPr lang="en-US" altLang="ko-KR" sz="1500" dirty="0" err="1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d</a:t>
            </a:r>
            <a:r>
              <a:rPr lang="en-US" altLang="ko-KR" sz="1200" dirty="0" err="1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c</a:t>
            </a:r>
            <a:r>
              <a:rPr lang="en-US" altLang="ko-KR" sz="1500" dirty="0" err="1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:commit</a:t>
            </a:r>
            <a:r>
              <a:rPr lang="en-US" altLang="ko-KR" sz="15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c</a:t>
            </a:r>
            <a:r>
              <a:rPr lang="ko-KR" altLang="en-US" sz="15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와 버그리포트간 경과된 일 수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30EDF2B-4B17-4B8C-A1B2-91D0F6017C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4803" y="639087"/>
            <a:ext cx="6819011" cy="128001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7160584-BF39-4016-8197-839F410D6537}"/>
              </a:ext>
            </a:extLst>
          </p:cNvPr>
          <p:cNvSpPr txBox="1"/>
          <p:nvPr/>
        </p:nvSpPr>
        <p:spPr>
          <a:xfrm>
            <a:off x="697583" y="2081007"/>
            <a:ext cx="10363745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- </a:t>
            </a:r>
            <a:r>
              <a:rPr lang="en-US" altLang="ko-KR" sz="2100" dirty="0" err="1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CommitLogCollector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: SCM repository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에서 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commit log message 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모은다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. </a:t>
            </a:r>
            <a:r>
              <a:rPr lang="ko-KR" altLang="en-US" sz="2100" dirty="0" err="1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커밋된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파일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+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수정된 메소드 수집 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(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각 </a:t>
            </a:r>
            <a:r>
              <a:rPr lang="ko-KR" altLang="en-US" sz="2100" dirty="0" err="1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커밋의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차이점 이용해서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)</a:t>
            </a:r>
          </a:p>
          <a:p>
            <a:pPr algn="l"/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- </a:t>
            </a:r>
            <a:r>
              <a:rPr lang="en-US" altLang="ko-KR" sz="2100" dirty="0" err="1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ScmRepoAnalyzer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: 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버그리포트 제출 전의 관련된 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commit log 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분석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77836737-A664-4843-BBAE-E35B1B74D0A7}"/>
              </a:ext>
            </a:extLst>
          </p:cNvPr>
          <p:cNvGrpSpPr/>
          <p:nvPr/>
        </p:nvGrpSpPr>
        <p:grpSpPr>
          <a:xfrm>
            <a:off x="867602" y="4689925"/>
            <a:ext cx="9508775" cy="1976693"/>
            <a:chOff x="841855" y="4258980"/>
            <a:chExt cx="10363745" cy="2300141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3A4F6B94-897A-4A28-81D6-519CCA077E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6387" b="42564"/>
            <a:stretch/>
          </p:blipFill>
          <p:spPr>
            <a:xfrm>
              <a:off x="841855" y="4258980"/>
              <a:ext cx="10363745" cy="2300141"/>
            </a:xfrm>
            <a:prstGeom prst="rect">
              <a:avLst/>
            </a:prstGeom>
          </p:spPr>
        </p:pic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8BBC641-9AB8-4534-A265-0C61537F1C93}"/>
                </a:ext>
              </a:extLst>
            </p:cNvPr>
            <p:cNvSpPr/>
            <p:nvPr/>
          </p:nvSpPr>
          <p:spPr>
            <a:xfrm>
              <a:off x="9091786" y="5624911"/>
              <a:ext cx="1194427" cy="678729"/>
            </a:xfrm>
            <a:prstGeom prst="ellipse">
              <a:avLst/>
            </a:prstGeom>
            <a:noFill/>
            <a:ln w="571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8A608357-8166-4C92-9362-441983EDFA64}"/>
                </a:ext>
              </a:extLst>
            </p:cNvPr>
            <p:cNvSpPr/>
            <p:nvPr/>
          </p:nvSpPr>
          <p:spPr>
            <a:xfrm>
              <a:off x="7772034" y="4730321"/>
              <a:ext cx="1194427" cy="678729"/>
            </a:xfrm>
            <a:prstGeom prst="ellipse">
              <a:avLst/>
            </a:prstGeom>
            <a:noFill/>
            <a:ln w="571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CEF1B00E-1183-4D6E-BA87-331CFC4B880C}"/>
              </a:ext>
            </a:extLst>
          </p:cNvPr>
          <p:cNvSpPr txBox="1"/>
          <p:nvPr/>
        </p:nvSpPr>
        <p:spPr>
          <a:xfrm>
            <a:off x="942680" y="3054285"/>
            <a:ext cx="10551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모든 </a:t>
            </a:r>
            <a:r>
              <a:rPr lang="en-US" altLang="ko-KR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commit log </a:t>
            </a:r>
            <a:r>
              <a:rPr lang="ko-KR" altLang="en-US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대신 </a:t>
            </a:r>
            <a:r>
              <a:rPr lang="en-US" altLang="ko-KR" dirty="0">
                <a:solidFill>
                  <a:srgbClr val="0070C0"/>
                </a:solidFill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(. ∗fix. ∗)|(. ∗bug. ∗)</a:t>
            </a:r>
            <a:r>
              <a:rPr lang="en-US" altLang="ko-KR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|(. ∗issue. ∗)|(. ∗fail. ∗)| (. ∗error. ∗).  </a:t>
            </a:r>
            <a:r>
              <a:rPr lang="ko-KR" altLang="en-US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와 매치 되는 </a:t>
            </a:r>
            <a:r>
              <a:rPr lang="en-US" altLang="ko-KR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log</a:t>
            </a:r>
            <a:r>
              <a:rPr lang="ko-KR" altLang="en-US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만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36EAC9B-5867-4F52-8014-338B00E885F0}"/>
              </a:ext>
            </a:extLst>
          </p:cNvPr>
          <p:cNvSpPr txBox="1"/>
          <p:nvPr/>
        </p:nvSpPr>
        <p:spPr>
          <a:xfrm>
            <a:off x="697583" y="3337089"/>
            <a:ext cx="1079683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Tx/>
              <a:buChar char="-"/>
            </a:pP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지난 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k day 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동안의 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commit log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를 분석</a:t>
            </a:r>
            <a:endParaRPr lang="en-US" altLang="ko-KR" sz="2100" dirty="0"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  <a:p>
            <a:pPr marL="342900" indent="-342900" algn="l">
              <a:buFontTx/>
              <a:buChar char="-"/>
            </a:pP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관련 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commit log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의 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suspicious score 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계산</a:t>
            </a:r>
          </a:p>
        </p:txBody>
      </p:sp>
    </p:spTree>
    <p:extLst>
      <p:ext uri="{BB962C8B-B14F-4D97-AF65-F5344CB8AC3E}">
        <p14:creationId xmlns:p14="http://schemas.microsoft.com/office/powerpoint/2010/main" val="17128220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7341E10-0183-453F-8CDA-CD50572CD356}"/>
              </a:ext>
            </a:extLst>
          </p:cNvPr>
          <p:cNvSpPr txBox="1"/>
          <p:nvPr/>
        </p:nvSpPr>
        <p:spPr>
          <a:xfrm>
            <a:off x="10376377" y="34430"/>
            <a:ext cx="19444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 dirty="0">
                <a:latin typeface="Masque" panose="020B07030603020A0203" pitchFamily="34" charset="0"/>
                <a:ea typeface="THE삐끗삐끗" panose="02020503020101020101" pitchFamily="18" charset="-127"/>
                <a:cs typeface="THE삐끗삐끗" panose="02020503020101020101" pitchFamily="18" charset="-127"/>
              </a:rPr>
              <a:t>approach</a:t>
            </a:r>
            <a:endParaRPr lang="ko-KR" altLang="en-US" sz="2000" dirty="0">
              <a:latin typeface="Masque" panose="020B07030603020A0203" pitchFamily="34" charset="0"/>
              <a:ea typeface="THE삐끗삐끗" panose="02020503020101020101" pitchFamily="18" charset="-127"/>
              <a:cs typeface="THE삐끗삐끗" panose="020205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ACC12F-A9AB-4151-827D-49E1D47765B5}"/>
              </a:ext>
            </a:extLst>
          </p:cNvPr>
          <p:cNvSpPr txBox="1"/>
          <p:nvPr/>
        </p:nvSpPr>
        <p:spPr>
          <a:xfrm>
            <a:off x="0" y="11347"/>
            <a:ext cx="8041064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3.9. Combining analyzed scores at the file level</a:t>
            </a:r>
            <a:endParaRPr lang="ko-KR" altLang="en-US" sz="2300" dirty="0"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EB6266FA-A4CD-400E-BA54-0ED9174E0A26}"/>
              </a:ext>
            </a:extLst>
          </p:cNvPr>
          <p:cNvGrpSpPr/>
          <p:nvPr/>
        </p:nvGrpSpPr>
        <p:grpSpPr>
          <a:xfrm>
            <a:off x="718253" y="822244"/>
            <a:ext cx="5377747" cy="1996372"/>
            <a:chOff x="1852612" y="1576387"/>
            <a:chExt cx="9342915" cy="3705225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E7B99DD0-D1C8-48B7-92DB-239BC64DA8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52612" y="1576387"/>
              <a:ext cx="8486775" cy="3705225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B0642450-525E-44C5-AF70-1F86D9A1F6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376377" y="2016599"/>
              <a:ext cx="819150" cy="2428875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49BCCF91-D87B-4C5B-891A-73625C99A9C9}"/>
              </a:ext>
            </a:extLst>
          </p:cNvPr>
          <p:cNvSpPr txBox="1"/>
          <p:nvPr/>
        </p:nvSpPr>
        <p:spPr>
          <a:xfrm>
            <a:off x="6843860" y="718751"/>
            <a:ext cx="462988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500" dirty="0">
                <a:solidFill>
                  <a:schemeClr val="bg2">
                    <a:lumMod val="75000"/>
                  </a:schemeClr>
                </a:solidFill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[19]</a:t>
            </a:r>
            <a:r>
              <a:rPr lang="ko-KR" altLang="en-US" sz="1500" dirty="0">
                <a:solidFill>
                  <a:schemeClr val="bg2">
                    <a:lumMod val="75000"/>
                  </a:schemeClr>
                </a:solidFill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와</a:t>
            </a:r>
            <a:r>
              <a:rPr lang="en-US" altLang="ko-KR" sz="1500" dirty="0">
                <a:solidFill>
                  <a:schemeClr val="bg2">
                    <a:lumMod val="75000"/>
                  </a:schemeClr>
                </a:solidFill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[24], [21]</a:t>
            </a:r>
            <a:r>
              <a:rPr lang="ko-KR" altLang="en-US" sz="1500" dirty="0">
                <a:solidFill>
                  <a:schemeClr val="bg2">
                    <a:lumMod val="75000"/>
                  </a:schemeClr>
                </a:solidFill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에서 가져온 식</a:t>
            </a:r>
            <a:endParaRPr lang="en-US" altLang="ko-KR" sz="1500" dirty="0">
              <a:solidFill>
                <a:schemeClr val="bg2">
                  <a:lumMod val="75000"/>
                </a:schemeClr>
              </a:solidFill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  <a:p>
            <a:pPr algn="l"/>
            <a:r>
              <a:rPr lang="ko-KR" altLang="en-US" sz="15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알파</a:t>
            </a:r>
            <a:r>
              <a:rPr lang="en-US" altLang="ko-KR" sz="15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, </a:t>
            </a:r>
            <a:r>
              <a:rPr lang="ko-KR" altLang="en-US" sz="15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베타로 </a:t>
            </a:r>
            <a:r>
              <a:rPr lang="en-US" altLang="ko-KR" sz="15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weight</a:t>
            </a:r>
            <a:r>
              <a:rPr lang="ko-KR" altLang="en-US" sz="15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93F68A1-1879-4AB3-8FE2-3ECA00399A7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6387" b="42564"/>
          <a:stretch/>
        </p:blipFill>
        <p:spPr>
          <a:xfrm>
            <a:off x="799220" y="3950167"/>
            <a:ext cx="10587094" cy="234971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D2C22EE-9280-4929-99DB-98BF9EA62C34}"/>
              </a:ext>
            </a:extLst>
          </p:cNvPr>
          <p:cNvSpPr txBox="1"/>
          <p:nvPr/>
        </p:nvSpPr>
        <p:spPr>
          <a:xfrm>
            <a:off x="718253" y="3214540"/>
            <a:ext cx="1075549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BLIA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모듈에서 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4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개의 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analyze score 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합한다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.</a:t>
            </a:r>
            <a:endParaRPr lang="ko-KR" altLang="en-US" sz="2100" dirty="0" err="1"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3276F607-EA2A-4CDB-B629-6F9FAD7FAB56}"/>
              </a:ext>
            </a:extLst>
          </p:cNvPr>
          <p:cNvSpPr/>
          <p:nvPr/>
        </p:nvSpPr>
        <p:spPr>
          <a:xfrm>
            <a:off x="6278253" y="4157221"/>
            <a:ext cx="1312254" cy="393107"/>
          </a:xfrm>
          <a:prstGeom prst="ellipse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46E29F1-6535-404D-961E-874B4E02A394}"/>
              </a:ext>
            </a:extLst>
          </p:cNvPr>
          <p:cNvSpPr/>
          <p:nvPr/>
        </p:nvSpPr>
        <p:spPr>
          <a:xfrm>
            <a:off x="3949831" y="1482497"/>
            <a:ext cx="1674669" cy="45719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274E270-9672-48CC-B8C9-279AA2DF9CCB}"/>
              </a:ext>
            </a:extLst>
          </p:cNvPr>
          <p:cNvSpPr txBox="1"/>
          <p:nvPr/>
        </p:nvSpPr>
        <p:spPr>
          <a:xfrm>
            <a:off x="4034673" y="1528216"/>
            <a:ext cx="224358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500" dirty="0">
                <a:solidFill>
                  <a:schemeClr val="accent4"/>
                </a:solidFill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모든</a:t>
            </a:r>
            <a:r>
              <a:rPr lang="en-US" altLang="ko-KR" sz="1500" dirty="0">
                <a:solidFill>
                  <a:schemeClr val="accent4"/>
                </a:solidFill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</a:t>
            </a:r>
            <a:r>
              <a:rPr lang="ko-KR" altLang="en-US" sz="1500" dirty="0">
                <a:solidFill>
                  <a:schemeClr val="accent4"/>
                </a:solidFill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버그 리포트에 있는게 아님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C8716B1-A4F1-465D-B264-F4D5008123C1}"/>
              </a:ext>
            </a:extLst>
          </p:cNvPr>
          <p:cNvSpPr txBox="1"/>
          <p:nvPr/>
        </p:nvSpPr>
        <p:spPr>
          <a:xfrm>
            <a:off x="1634888" y="2522981"/>
            <a:ext cx="179647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500" dirty="0">
                <a:solidFill>
                  <a:schemeClr val="bg2">
                    <a:lumMod val="75000"/>
                  </a:schemeClr>
                </a:solidFill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소스파일과 버그 리포트 관련 없는 경우</a:t>
            </a:r>
            <a:endParaRPr lang="en-US" altLang="ko-KR" sz="1500" dirty="0">
              <a:solidFill>
                <a:schemeClr val="bg2">
                  <a:lumMod val="75000"/>
                </a:schemeClr>
              </a:solidFill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7DABB53-D27D-4D62-A89A-729CF78B489A}"/>
              </a:ext>
            </a:extLst>
          </p:cNvPr>
          <p:cNvSpPr/>
          <p:nvPr/>
        </p:nvSpPr>
        <p:spPr>
          <a:xfrm>
            <a:off x="3431358" y="4568211"/>
            <a:ext cx="5920032" cy="635385"/>
          </a:xfrm>
          <a:prstGeom prst="rect">
            <a:avLst/>
          </a:prstGeom>
          <a:noFill/>
          <a:ln w="57150"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18455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12609FB-D934-4FDE-8300-B6CA5588C73F}"/>
              </a:ext>
            </a:extLst>
          </p:cNvPr>
          <p:cNvSpPr txBox="1"/>
          <p:nvPr/>
        </p:nvSpPr>
        <p:spPr>
          <a:xfrm>
            <a:off x="10376377" y="34430"/>
            <a:ext cx="19444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 dirty="0">
                <a:latin typeface="Masque" panose="020B07030603020A0203" pitchFamily="34" charset="0"/>
                <a:ea typeface="THE삐끗삐끗" panose="02020503020101020101" pitchFamily="18" charset="-127"/>
                <a:cs typeface="THE삐끗삐끗" panose="02020503020101020101" pitchFamily="18" charset="-127"/>
              </a:rPr>
              <a:t>approach</a:t>
            </a:r>
            <a:endParaRPr lang="ko-KR" altLang="en-US" sz="2000" dirty="0">
              <a:latin typeface="Masque" panose="020B07030603020A0203" pitchFamily="34" charset="0"/>
              <a:ea typeface="THE삐끗삐끗" panose="02020503020101020101" pitchFamily="18" charset="-127"/>
              <a:cs typeface="THE삐끗삐끗" panose="020205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C45CF2-699D-4AFE-8DD3-4C98F21C3B21}"/>
              </a:ext>
            </a:extLst>
          </p:cNvPr>
          <p:cNvSpPr txBox="1"/>
          <p:nvPr/>
        </p:nvSpPr>
        <p:spPr>
          <a:xfrm>
            <a:off x="0" y="11347"/>
            <a:ext cx="8041064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3.10. Analyzing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method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information</a:t>
            </a:r>
            <a:endParaRPr lang="ko-KR" altLang="en-US" sz="2300" dirty="0"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267F73-8495-4667-A0E3-B403876B55E9}"/>
              </a:ext>
            </a:extLst>
          </p:cNvPr>
          <p:cNvSpPr txBox="1"/>
          <p:nvPr/>
        </p:nvSpPr>
        <p:spPr>
          <a:xfrm>
            <a:off x="414779" y="725864"/>
            <a:ext cx="1123675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- 3.9.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에서 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Top10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에 </a:t>
            </a:r>
            <a:r>
              <a:rPr lang="ko-KR" altLang="en-US" sz="2100" dirty="0" err="1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랭크된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파일만 본다고 가정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, top10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안의 메소드에 대해서만 계산</a:t>
            </a:r>
            <a:endParaRPr lang="en-US" altLang="ko-KR" sz="2100" dirty="0"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  <a:p>
            <a:pPr algn="l"/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- 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단어를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쿼리로 취급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, </a:t>
            </a:r>
            <a:r>
              <a:rPr lang="ko-KR" altLang="en-US" sz="2100" dirty="0" err="1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서치할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버그리포트를 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document collection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으로 본다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0B77839-5F73-4551-96F6-C9B97CC21D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98" y="1589598"/>
            <a:ext cx="6546032" cy="170668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DBB7A67-3C32-40E5-B49D-D57302975E16}"/>
              </a:ext>
            </a:extLst>
          </p:cNvPr>
          <p:cNvSpPr txBox="1"/>
          <p:nvPr/>
        </p:nvSpPr>
        <p:spPr>
          <a:xfrm>
            <a:off x="7220932" y="2705493"/>
            <a:ext cx="459085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버그리포트와 </a:t>
            </a:r>
            <a:r>
              <a:rPr lang="ko-KR" altLang="en-US" sz="2100" dirty="0" err="1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메소드간의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유사도 점수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E52797F-E1A3-4699-8068-0BEA1C37135B}"/>
              </a:ext>
            </a:extLst>
          </p:cNvPr>
          <p:cNvSpPr txBox="1"/>
          <p:nvPr/>
        </p:nvSpPr>
        <p:spPr>
          <a:xfrm>
            <a:off x="0" y="3853950"/>
            <a:ext cx="8041064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3.11. Combining analyzed scores at the method level</a:t>
            </a:r>
            <a:endParaRPr lang="ko-KR" altLang="en-US" sz="2300" dirty="0"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FCF3D5A-A837-49C6-B851-9411EB834E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1123" y="4665238"/>
            <a:ext cx="5037793" cy="1385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1170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6A767C1-CFB7-4012-91CA-C53A84F2F06B}"/>
              </a:ext>
            </a:extLst>
          </p:cNvPr>
          <p:cNvSpPr txBox="1"/>
          <p:nvPr/>
        </p:nvSpPr>
        <p:spPr>
          <a:xfrm>
            <a:off x="1404595" y="2090469"/>
            <a:ext cx="985101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sque" panose="020B07030603020A0203" pitchFamily="34" charset="0"/>
                <a:ea typeface="THE삐끗삐끗" panose="02020503020101020101" pitchFamily="18" charset="-127"/>
                <a:cs typeface="THE삐끗삐끗" panose="02020503020101020101" pitchFamily="18" charset="-127"/>
              </a:rPr>
              <a:t>Evaluation metrics</a:t>
            </a:r>
            <a:endParaRPr kumimoji="0" lang="ko-KR" altLang="en-US" sz="6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asque" panose="020B07030603020A0203" pitchFamily="34" charset="0"/>
              <a:ea typeface="THE삐끗삐끗" panose="02020503020101020101" pitchFamily="18" charset="-127"/>
              <a:cs typeface="THE삐끗삐끗" panose="020205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AC429F-2595-4DFE-80D8-BC27DCA1B6D9}"/>
              </a:ext>
            </a:extLst>
          </p:cNvPr>
          <p:cNvSpPr txBox="1"/>
          <p:nvPr/>
        </p:nvSpPr>
        <p:spPr>
          <a:xfrm>
            <a:off x="320510" y="179202"/>
            <a:ext cx="116892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000" dirty="0">
                <a:solidFill>
                  <a:prstClr val="black"/>
                </a:solidFill>
                <a:latin typeface="Rockwell Extra Bold" panose="02060903040505020403" pitchFamily="18" charset="0"/>
                <a:ea typeface="THE삐끗삐끗" panose="02020503020101020101" pitchFamily="18" charset="-127"/>
                <a:cs typeface="THE삐끗삐끗" panose="02020503020101020101" pitchFamily="18" charset="-127"/>
              </a:rPr>
              <a:t>4</a:t>
            </a:r>
            <a:endParaRPr kumimoji="0" lang="ko-KR" altLang="en-US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ckwell Extra Bold" panose="02060903040505020403" pitchFamily="18" charset="0"/>
              <a:ea typeface="THE삐끗삐끗" panose="02020503020101020101" pitchFamily="18" charset="-127"/>
              <a:cs typeface="THE삐끗삐끗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787404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F87151D-3256-4FE5-B1A9-7E5B367E8985}"/>
              </a:ext>
            </a:extLst>
          </p:cNvPr>
          <p:cNvSpPr txBox="1"/>
          <p:nvPr/>
        </p:nvSpPr>
        <p:spPr>
          <a:xfrm>
            <a:off x="8851769" y="34430"/>
            <a:ext cx="34690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2000" dirty="0">
                <a:solidFill>
                  <a:prstClr val="black"/>
                </a:solidFill>
                <a:latin typeface="Masque" panose="020B07030603020A0203" pitchFamily="34" charset="0"/>
                <a:ea typeface="THE삐끗삐끗" panose="02020503020101020101" pitchFamily="18" charset="-127"/>
                <a:cs typeface="THE삐끗삐끗" panose="02020503020101020101" pitchFamily="18" charset="-127"/>
              </a:rPr>
              <a:t>Evaluation metrics</a:t>
            </a:r>
            <a:endParaRPr lang="ko-KR" altLang="en-US" sz="2000" dirty="0">
              <a:solidFill>
                <a:prstClr val="black"/>
              </a:solidFill>
              <a:latin typeface="Masque" panose="020B07030603020A0203" pitchFamily="34" charset="0"/>
              <a:ea typeface="THE삐끗삐끗" panose="02020503020101020101" pitchFamily="18" charset="-127"/>
              <a:cs typeface="THE삐끗삐끗" panose="020205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4DC4EC7-2D44-4052-8A68-3505E7825A4A}"/>
              </a:ext>
            </a:extLst>
          </p:cNvPr>
          <p:cNvSpPr txBox="1"/>
          <p:nvPr/>
        </p:nvSpPr>
        <p:spPr>
          <a:xfrm>
            <a:off x="0" y="11347"/>
            <a:ext cx="8041064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4.1. Subject projects</a:t>
            </a:r>
            <a:endParaRPr lang="ko-KR" altLang="en-US" sz="2300" dirty="0"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152EA69-61AC-4A9A-922C-8C23A52FC8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7764"/>
            <a:ext cx="12192000" cy="296984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108E05C-1C58-491A-A4B3-54D53C018F7E}"/>
              </a:ext>
            </a:extLst>
          </p:cNvPr>
          <p:cNvSpPr txBox="1"/>
          <p:nvPr/>
        </p:nvSpPr>
        <p:spPr>
          <a:xfrm>
            <a:off x="169682" y="3537610"/>
            <a:ext cx="1174579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본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실험에서 사용한 프로젝트들</a:t>
            </a:r>
            <a:endParaRPr lang="en-US" altLang="ko-KR" sz="2100" dirty="0"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  <a:p>
            <a:pPr marL="342900" indent="-342900">
              <a:buFontTx/>
              <a:buChar char="-"/>
            </a:pP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[19]</a:t>
            </a:r>
            <a:r>
              <a:rPr lang="en-US" altLang="ko-KR" sz="2100" dirty="0" err="1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BugLocator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와 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[23]</a:t>
            </a:r>
            <a:r>
              <a:rPr lang="en-US" altLang="ko-KR" sz="2100" dirty="0" err="1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BRTracer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에서 사용한 데이터셋 적용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. 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온라인에서 가져옴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.</a:t>
            </a:r>
            <a:r>
              <a:rPr lang="en-US" altLang="ko-KR" sz="2100" dirty="0">
                <a:solidFill>
                  <a:schemeClr val="bg2">
                    <a:lumMod val="75000"/>
                  </a:schemeClr>
                </a:solidFill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</a:t>
            </a:r>
            <a:r>
              <a:rPr lang="en-US" altLang="ko-KR" sz="1500" dirty="0">
                <a:solidFill>
                  <a:schemeClr val="bg2">
                    <a:lumMod val="75000"/>
                  </a:schemeClr>
                </a:solidFill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  <a:hlinkClick r:id="rId3"/>
              </a:rPr>
              <a:t>http://bug.inf.usi.ch/index.php</a:t>
            </a:r>
            <a:endParaRPr lang="en-US" altLang="ko-KR" sz="1500" dirty="0">
              <a:solidFill>
                <a:schemeClr val="bg2">
                  <a:lumMod val="75000"/>
                </a:schemeClr>
              </a:solidFill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16D406-CDA8-4D8A-B624-909593294157}"/>
              </a:ext>
            </a:extLst>
          </p:cNvPr>
          <p:cNvSpPr txBox="1"/>
          <p:nvPr/>
        </p:nvSpPr>
        <p:spPr>
          <a:xfrm>
            <a:off x="245097" y="4374037"/>
            <a:ext cx="1167038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Tx/>
              <a:buChar char="-"/>
            </a:pP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버그리포트 상태와 수정 날짜 유효성 확인</a:t>
            </a:r>
            <a:endParaRPr lang="en-US" altLang="ko-KR" sz="2100" dirty="0"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  <a:p>
            <a:pPr marL="342900" indent="-342900" algn="l">
              <a:buFontTx/>
              <a:buChar char="-"/>
            </a:pP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Repository data 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늘리기 위해 버그 리포트의 수정된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commit 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찾음</a:t>
            </a:r>
            <a:endParaRPr lang="en-US" altLang="ko-KR" sz="2100" dirty="0"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  <a:p>
            <a:pPr marL="342900" indent="-342900" algn="l">
              <a:buFontTx/>
              <a:buChar char="-"/>
            </a:pP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수정된 메소드를 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‘git diff’ 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커맨드 사용해서 추출 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(3.4.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에 언급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)</a:t>
            </a:r>
          </a:p>
          <a:p>
            <a:pPr marL="342900" indent="-342900" algn="l">
              <a:buFontTx/>
              <a:buChar char="-"/>
            </a:pP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세 개의 프로젝트에서 마지막으로 수정된 버그와 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commit log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의 수정된 소스파일 다운로드</a:t>
            </a:r>
            <a:endParaRPr lang="en-US" altLang="ko-KR" sz="2100" dirty="0"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8FE560-DD7D-4EFC-8D4E-E58C0F9475E3}"/>
              </a:ext>
            </a:extLst>
          </p:cNvPr>
          <p:cNvSpPr txBox="1"/>
          <p:nvPr/>
        </p:nvSpPr>
        <p:spPr>
          <a:xfrm>
            <a:off x="276520" y="6023728"/>
            <a:ext cx="11497558" cy="4147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- AspectJ 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데이터셋 유효성 체크해서 두 개의 버그는 제외시킴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. (section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6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에 상세 설명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)</a:t>
            </a:r>
            <a:endParaRPr lang="ko-KR" altLang="en-US" sz="2100" dirty="0" err="1"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507705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2176747-B683-42D5-8092-BD583AA37680}"/>
              </a:ext>
            </a:extLst>
          </p:cNvPr>
          <p:cNvSpPr txBox="1"/>
          <p:nvPr/>
        </p:nvSpPr>
        <p:spPr>
          <a:xfrm>
            <a:off x="8851769" y="34430"/>
            <a:ext cx="34690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2000" dirty="0">
                <a:solidFill>
                  <a:prstClr val="black"/>
                </a:solidFill>
                <a:latin typeface="Masque" panose="020B07030603020A0203" pitchFamily="34" charset="0"/>
                <a:ea typeface="THE삐끗삐끗" panose="02020503020101020101" pitchFamily="18" charset="-127"/>
                <a:cs typeface="THE삐끗삐끗" panose="02020503020101020101" pitchFamily="18" charset="-127"/>
              </a:rPr>
              <a:t>Evaluation metrics</a:t>
            </a:r>
            <a:endParaRPr lang="ko-KR" altLang="en-US" sz="2000" dirty="0">
              <a:solidFill>
                <a:prstClr val="black"/>
              </a:solidFill>
              <a:latin typeface="Masque" panose="020B07030603020A0203" pitchFamily="34" charset="0"/>
              <a:ea typeface="THE삐끗삐끗" panose="02020503020101020101" pitchFamily="18" charset="-127"/>
              <a:cs typeface="THE삐끗삐끗" panose="020205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BDE71DC-0C30-43F9-A176-0B3F42A20F81}"/>
              </a:ext>
            </a:extLst>
          </p:cNvPr>
          <p:cNvSpPr txBox="1"/>
          <p:nvPr/>
        </p:nvSpPr>
        <p:spPr>
          <a:xfrm>
            <a:off x="0" y="11347"/>
            <a:ext cx="8041064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4.1. Evaluation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metrics</a:t>
            </a:r>
            <a:endParaRPr lang="ko-KR" altLang="en-US" sz="2300" dirty="0"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7732E4-600B-4FAC-95FE-B2EDCC2125C9}"/>
              </a:ext>
            </a:extLst>
          </p:cNvPr>
          <p:cNvSpPr txBox="1"/>
          <p:nvPr/>
        </p:nvSpPr>
        <p:spPr>
          <a:xfrm>
            <a:off x="254524" y="457623"/>
            <a:ext cx="11689237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buAutoNum type="arabicPeriod"/>
            </a:pP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Top N rank ; IR-based bug localization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에 많이 평가됨</a:t>
            </a:r>
            <a:endParaRPr lang="en-US" altLang="ko-KR" sz="2100" dirty="0"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  <a:p>
            <a:pPr marL="457200" indent="-457200" algn="l">
              <a:buAutoNum type="arabicPeriod"/>
            </a:pP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Mean average precision (MAP); popular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한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IR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테크닉 평가 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metric</a:t>
            </a:r>
          </a:p>
          <a:p>
            <a:pPr marL="457200" indent="-457200">
              <a:buAutoNum type="arabicPeriod"/>
            </a:pP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Mean reciprocal rank (MRR); popular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한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IR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테크닉 평가 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metric</a:t>
            </a:r>
            <a:endParaRPr lang="ko-KR" altLang="en-US" sz="2100" dirty="0" err="1"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19E19F-E49A-4C39-90EE-8A5A2C35A442}"/>
              </a:ext>
            </a:extLst>
          </p:cNvPr>
          <p:cNvSpPr txBox="1"/>
          <p:nvPr/>
        </p:nvSpPr>
        <p:spPr>
          <a:xfrm>
            <a:off x="254524" y="1519452"/>
            <a:ext cx="11528981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100" b="1" dirty="0">
                <a:solidFill>
                  <a:srgbClr val="C00000"/>
                </a:solidFill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Top N rank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: 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적어도 하나의 버그가 있는 소스 파일이나 메소드가 발견되어 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N 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개의 검색 결과에서 순위가 ​​매겨진 버그 리포트 수를 계산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. 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예를 들어 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top N 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결과 중에서 적어도 하나의 파일이나 메소드가 </a:t>
            </a:r>
            <a:r>
              <a:rPr lang="ko-KR" altLang="en-US" sz="2100" dirty="0" err="1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수정된게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있으면 성공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. 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초기 정확성을 강조</a:t>
            </a:r>
            <a:endParaRPr lang="en-US" altLang="ko-KR" sz="2100" dirty="0"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  <a:p>
            <a:r>
              <a:rPr lang="en-US" altLang="ko-KR" sz="2100" b="1" dirty="0">
                <a:solidFill>
                  <a:srgbClr val="C00000"/>
                </a:solidFill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Mean</a:t>
            </a:r>
            <a:r>
              <a:rPr lang="ko-KR" altLang="en-US" sz="2100" b="1" dirty="0">
                <a:solidFill>
                  <a:srgbClr val="C00000"/>
                </a:solidFill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</a:t>
            </a:r>
            <a:r>
              <a:rPr lang="en-US" altLang="ko-KR" sz="2100" b="1" dirty="0">
                <a:solidFill>
                  <a:srgbClr val="C00000"/>
                </a:solidFill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Average Precision(MAP): 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모든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</a:t>
            </a:r>
            <a:r>
              <a:rPr lang="ko-KR" altLang="en-US" sz="2100" dirty="0" err="1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랭크된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파일이나 메소드를 고려한다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.  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모든 쿼리에 대한 평균 정확도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5A4B22AA-962A-4EC4-A47F-051D6BA3CDC3}"/>
              </a:ext>
            </a:extLst>
          </p:cNvPr>
          <p:cNvGrpSpPr/>
          <p:nvPr/>
        </p:nvGrpSpPr>
        <p:grpSpPr>
          <a:xfrm>
            <a:off x="641023" y="2751244"/>
            <a:ext cx="4960463" cy="1291676"/>
            <a:chOff x="554217" y="2724143"/>
            <a:chExt cx="5935990" cy="1552575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35048B40-CF32-4E21-8B06-DEA3624781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54217" y="2724143"/>
              <a:ext cx="5257800" cy="1552575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D961D7BD-B536-4D2B-B734-D374E87123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09182" y="2871780"/>
              <a:ext cx="581025" cy="1257300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368526F2-0C25-446B-BF04-F3CE0835A523}"/>
              </a:ext>
            </a:extLst>
          </p:cNvPr>
          <p:cNvSpPr txBox="1"/>
          <p:nvPr/>
        </p:nvSpPr>
        <p:spPr>
          <a:xfrm>
            <a:off x="5918353" y="2733763"/>
            <a:ext cx="591060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쿼리에 대한 평균 정확도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9D3834-0E4F-40B2-80DF-765C22E9FA0F}"/>
              </a:ext>
            </a:extLst>
          </p:cNvPr>
          <p:cNvSpPr txBox="1"/>
          <p:nvPr/>
        </p:nvSpPr>
        <p:spPr>
          <a:xfrm>
            <a:off x="5918353" y="3290783"/>
            <a:ext cx="220755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5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i :</a:t>
            </a:r>
            <a:r>
              <a:rPr lang="ko-KR" altLang="en-US" sz="15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</a:t>
            </a:r>
            <a:r>
              <a:rPr lang="en-US" altLang="ko-KR" sz="15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suspicious object</a:t>
            </a:r>
            <a:r>
              <a:rPr lang="ko-KR" altLang="en-US" sz="15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의 랭크</a:t>
            </a:r>
            <a:endParaRPr lang="en-US" altLang="ko-KR" sz="1500" dirty="0"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  <a:p>
            <a:pPr algn="l"/>
            <a:r>
              <a:rPr lang="en-US" altLang="ko-KR" sz="15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M: </a:t>
            </a:r>
            <a:r>
              <a:rPr lang="ko-KR" altLang="en-US" sz="1500" dirty="0" err="1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랭크된</a:t>
            </a:r>
            <a:r>
              <a:rPr lang="ko-KR" altLang="en-US" sz="15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</a:t>
            </a:r>
            <a:r>
              <a:rPr lang="en-US" altLang="ko-KR" sz="15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object</a:t>
            </a:r>
            <a:endParaRPr lang="ko-KR" altLang="en-US" sz="1500" dirty="0"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733B99B-60BD-43AF-96B3-F6E372337931}"/>
              </a:ext>
            </a:extLst>
          </p:cNvPr>
          <p:cNvSpPr txBox="1"/>
          <p:nvPr/>
        </p:nvSpPr>
        <p:spPr>
          <a:xfrm>
            <a:off x="8513866" y="2751244"/>
            <a:ext cx="303711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6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P(</a:t>
            </a:r>
            <a:r>
              <a:rPr lang="en-US" altLang="ko-KR" sz="1600" dirty="0" err="1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i</a:t>
            </a:r>
            <a:r>
              <a:rPr lang="en-US" altLang="ko-KR" sz="16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) : top </a:t>
            </a:r>
            <a:r>
              <a:rPr lang="en-US" altLang="ko-KR" sz="1600" dirty="0" err="1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i</a:t>
            </a:r>
            <a:r>
              <a:rPr lang="en-US" altLang="ko-KR" sz="16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rank</a:t>
            </a:r>
            <a:r>
              <a:rPr lang="ko-KR" altLang="en-US" sz="16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에서 </a:t>
            </a:r>
            <a:r>
              <a:rPr lang="en-US" altLang="ko-KR" sz="16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buggy </a:t>
            </a:r>
            <a:r>
              <a:rPr lang="ko-KR" altLang="en-US" sz="16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파일이나 메소드의 정확도</a:t>
            </a:r>
            <a:endParaRPr lang="en-US" altLang="ko-KR" sz="1600" dirty="0"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  <a:p>
            <a:pPr algn="l"/>
            <a:r>
              <a:rPr lang="en-US" altLang="ko-KR" sz="1600" dirty="0" err="1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pos</a:t>
            </a:r>
            <a:r>
              <a:rPr lang="en-US" altLang="ko-KR" sz="16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(</a:t>
            </a:r>
            <a:r>
              <a:rPr lang="en-US" altLang="ko-KR" sz="1600" dirty="0" err="1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i</a:t>
            </a:r>
            <a:r>
              <a:rPr lang="en-US" altLang="ko-KR" sz="16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)</a:t>
            </a:r>
            <a:r>
              <a:rPr lang="ko-KR" altLang="en-US" sz="16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</a:t>
            </a:r>
            <a:r>
              <a:rPr lang="en-US" altLang="ko-KR" sz="16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:</a:t>
            </a:r>
            <a:r>
              <a:rPr lang="ko-KR" altLang="en-US" sz="16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</a:t>
            </a:r>
            <a:r>
              <a:rPr lang="en-US" altLang="ko-KR" sz="1600" dirty="0" err="1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i</a:t>
            </a:r>
            <a:r>
              <a:rPr lang="ko-KR" altLang="en-US" sz="16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번째 </a:t>
            </a:r>
            <a:r>
              <a:rPr lang="ko-KR" altLang="en-US" sz="1600" dirty="0" err="1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랭크된</a:t>
            </a:r>
            <a:r>
              <a:rPr lang="ko-KR" altLang="en-US" sz="16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</a:t>
            </a:r>
            <a:r>
              <a:rPr lang="en-US" altLang="ko-KR" sz="1600" dirty="0" err="1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obect</a:t>
            </a:r>
            <a:r>
              <a:rPr lang="ko-KR" altLang="en-US" sz="16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가 버그인지 아닌지 알려주는 </a:t>
            </a:r>
            <a:r>
              <a:rPr lang="en-US" altLang="ko-KR" sz="16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2</a:t>
            </a:r>
            <a:r>
              <a:rPr lang="ko-KR" altLang="en-US" sz="16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진 </a:t>
            </a:r>
            <a:r>
              <a:rPr lang="en-US" altLang="ko-KR" sz="16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indicator</a:t>
            </a:r>
            <a:endParaRPr lang="ko-KR" altLang="en-US" sz="1600" dirty="0"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E3BA2C2-6DB5-4426-A317-2D328A602177}"/>
              </a:ext>
            </a:extLst>
          </p:cNvPr>
          <p:cNvSpPr txBox="1"/>
          <p:nvPr/>
        </p:nvSpPr>
        <p:spPr>
          <a:xfrm>
            <a:off x="254524" y="3920092"/>
            <a:ext cx="1119904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100" dirty="0">
                <a:solidFill>
                  <a:srgbClr val="C00000"/>
                </a:solidFill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Mean Reciprocal Rank (MRR)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: 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첫번째 버그 파일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/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메소드가 있는 것의 랭크의 역수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28C003B4-370C-4006-8971-3EE3812612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2772" y="3920092"/>
            <a:ext cx="2702653" cy="76142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2783747-02DF-4829-9224-8F86AF83EC8E}"/>
              </a:ext>
            </a:extLst>
          </p:cNvPr>
          <p:cNvSpPr txBox="1"/>
          <p:nvPr/>
        </p:nvSpPr>
        <p:spPr>
          <a:xfrm>
            <a:off x="358219" y="4600280"/>
            <a:ext cx="11192758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THE삐끗삐끗" panose="02020503020101020101" pitchFamily="18" charset="-127"/>
              <a:buChar char="★"/>
            </a:pP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Top N Rank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는 전반적인 퀄리티를 고려하지 않지만 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MAP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과 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MRR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은 전반적인 랭크 퀄리티를 본다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. 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결과값이 클수록 정확하다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.</a:t>
            </a:r>
          </a:p>
          <a:p>
            <a:pPr marL="342900" indent="-342900" algn="l">
              <a:buFont typeface="THE삐끗삐끗" panose="02020503020101020101" pitchFamily="18" charset="-127"/>
              <a:buChar char="★"/>
            </a:pP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추가적으로 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</a:t>
            </a:r>
            <a:r>
              <a:rPr lang="en-US" altLang="ko-KR" sz="2100" dirty="0" err="1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improvemen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가 통계적으로 의미가 있는 정도인지 확인하기 위해 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statistical 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테스트 진행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. </a:t>
            </a:r>
            <a:endParaRPr lang="ko-KR" altLang="en-US" sz="2100" dirty="0"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907118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42EC23-B5E4-4B5B-B56D-0BD441E6BE58}"/>
              </a:ext>
            </a:extLst>
          </p:cNvPr>
          <p:cNvSpPr txBox="1"/>
          <p:nvPr/>
        </p:nvSpPr>
        <p:spPr>
          <a:xfrm>
            <a:off x="820132" y="1003289"/>
            <a:ext cx="109068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0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활용</a:t>
            </a:r>
            <a:r>
              <a:rPr lang="en-US" altLang="ko-KR" sz="20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: </a:t>
            </a:r>
            <a:r>
              <a:rPr lang="ko-KR" altLang="en-US" sz="20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텍스트</a:t>
            </a:r>
            <a:r>
              <a:rPr lang="en-US" altLang="ko-KR" sz="20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, stack trace, comments, structured info, </a:t>
            </a:r>
            <a:r>
              <a:rPr lang="ko-KR" altLang="en-US" sz="20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코드 변화 히스토리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55FE26-1C4F-4B40-8263-84F63CC7E7FD}"/>
              </a:ext>
            </a:extLst>
          </p:cNvPr>
          <p:cNvSpPr txBox="1"/>
          <p:nvPr/>
        </p:nvSpPr>
        <p:spPr>
          <a:xfrm>
            <a:off x="405352" y="1743959"/>
            <a:ext cx="10765411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lnSpc>
                <a:spcPts val="3300"/>
              </a:lnSpc>
              <a:buAutoNum type="arabicPeriod"/>
            </a:pPr>
            <a:r>
              <a:rPr lang="en-US" altLang="ko-KR" sz="22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IR(</a:t>
            </a:r>
            <a:r>
              <a:rPr lang="en-US" altLang="ko-KR" sz="2200" dirty="0" err="1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rVSM</a:t>
            </a:r>
            <a:r>
              <a:rPr lang="en-US" altLang="ko-KR" sz="22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[19])</a:t>
            </a:r>
            <a:r>
              <a:rPr lang="ko-KR" altLang="en-US" sz="22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으로 버그리포트와 소스파일의 텍스트 유사성 비교</a:t>
            </a:r>
            <a:r>
              <a:rPr lang="en-US" altLang="ko-KR" sz="22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, </a:t>
            </a:r>
            <a:r>
              <a:rPr lang="ko-KR" altLang="en-US" sz="22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소스파일의 </a:t>
            </a:r>
            <a:r>
              <a:rPr lang="en-US" altLang="ko-KR" sz="22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Structured information</a:t>
            </a:r>
            <a:r>
              <a:rPr lang="ko-KR" altLang="en-US" sz="22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을 통합 </a:t>
            </a:r>
            <a:r>
              <a:rPr lang="en-US" altLang="ko-KR" sz="22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([20]</a:t>
            </a:r>
            <a:r>
              <a:rPr lang="ko-KR" altLang="en-US" sz="22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에서 효율성 입증</a:t>
            </a:r>
            <a:r>
              <a:rPr lang="en-US" altLang="ko-KR" sz="22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)</a:t>
            </a:r>
          </a:p>
          <a:p>
            <a:pPr marL="457200" indent="-457200" algn="l">
              <a:lnSpc>
                <a:spcPts val="3300"/>
              </a:lnSpc>
              <a:buAutoNum type="arabicPeriod"/>
            </a:pPr>
            <a:r>
              <a:rPr lang="ko-KR" altLang="en-US" sz="22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앞서 고쳐진 버그리포트들의 유사성 분석</a:t>
            </a:r>
            <a:endParaRPr lang="en-US" altLang="ko-KR" sz="2200" dirty="0"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  <a:p>
            <a:pPr marL="457200" indent="-457200" algn="l">
              <a:lnSpc>
                <a:spcPts val="3300"/>
              </a:lnSpc>
              <a:buAutoNum type="arabicPeriod"/>
            </a:pPr>
            <a:r>
              <a:rPr lang="ko-KR" altLang="en-US" sz="22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버그 리포트가 </a:t>
            </a:r>
            <a:r>
              <a:rPr lang="en-US" altLang="ko-KR" sz="22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stack trace </a:t>
            </a:r>
            <a:r>
              <a:rPr lang="ko-KR" altLang="en-US" sz="22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포함하면 의심 가는 파일 골라 내기 위해 분석</a:t>
            </a:r>
            <a:endParaRPr lang="en-US" altLang="ko-KR" sz="2200" dirty="0"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  <a:p>
            <a:pPr marL="457200" indent="-457200" algn="l">
              <a:lnSpc>
                <a:spcPts val="3300"/>
              </a:lnSpc>
              <a:buAutoNum type="arabicPeriod"/>
            </a:pPr>
            <a:r>
              <a:rPr lang="ko-KR" altLang="en-US" sz="2200" dirty="0" err="1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소스코드파일</a:t>
            </a:r>
            <a:r>
              <a:rPr lang="ko-KR" altLang="en-US" sz="22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히스토리 분석</a:t>
            </a:r>
            <a:r>
              <a:rPr lang="en-US" altLang="ko-KR" sz="22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-</a:t>
            </a:r>
            <a:r>
              <a:rPr lang="ko-KR" altLang="en-US" sz="22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파일과 </a:t>
            </a:r>
            <a:r>
              <a:rPr lang="en-US" altLang="ko-KR" sz="22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method</a:t>
            </a:r>
          </a:p>
          <a:p>
            <a:pPr marL="457200" indent="-457200" algn="l">
              <a:lnSpc>
                <a:spcPts val="3300"/>
              </a:lnSpc>
              <a:buAutoNum type="arabicPeriod"/>
            </a:pPr>
            <a:r>
              <a:rPr lang="ko-KR" altLang="en-US" sz="22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위의 </a:t>
            </a:r>
            <a:r>
              <a:rPr lang="en-US" altLang="ko-KR" sz="22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4</a:t>
            </a:r>
            <a:r>
              <a:rPr lang="ko-KR" altLang="en-US" sz="22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개 통합해서 버그리포트마다 의심 가는 파일 </a:t>
            </a:r>
            <a:r>
              <a:rPr lang="en-US" altLang="ko-KR" sz="22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localize. File level</a:t>
            </a:r>
            <a:r>
              <a:rPr lang="ko-KR" altLang="en-US" sz="22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로 </a:t>
            </a:r>
            <a:r>
              <a:rPr lang="en-US" altLang="ko-KR" sz="22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output</a:t>
            </a:r>
          </a:p>
          <a:p>
            <a:pPr marL="457200" indent="-457200" algn="l">
              <a:lnSpc>
                <a:spcPts val="3300"/>
              </a:lnSpc>
              <a:buAutoNum type="arabicPeriod"/>
            </a:pPr>
            <a:r>
              <a:rPr lang="ko-KR" altLang="en-US" sz="2200" dirty="0" err="1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랭크된</a:t>
            </a:r>
            <a:r>
              <a:rPr lang="ko-KR" altLang="en-US" sz="22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</a:t>
            </a:r>
            <a:r>
              <a:rPr lang="ko-KR" altLang="en-US" sz="2200" dirty="0" err="1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의심가는</a:t>
            </a:r>
            <a:r>
              <a:rPr lang="ko-KR" altLang="en-US" sz="22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파일에서 파일과 버그리포트의 </a:t>
            </a:r>
            <a:r>
              <a:rPr lang="en-US" altLang="ko-KR" sz="22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method </a:t>
            </a:r>
            <a:r>
              <a:rPr lang="ko-KR" altLang="en-US" sz="22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유사성 분석</a:t>
            </a:r>
            <a:endParaRPr lang="en-US" altLang="ko-KR" sz="2200" dirty="0"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  <a:p>
            <a:pPr marL="457200" indent="-457200" algn="l">
              <a:lnSpc>
                <a:spcPts val="3300"/>
              </a:lnSpc>
              <a:buAutoNum type="arabicPeriod"/>
            </a:pPr>
            <a:r>
              <a:rPr lang="ko-KR" altLang="en-US" sz="2200" dirty="0" err="1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의심가는</a:t>
            </a:r>
            <a:r>
              <a:rPr lang="ko-KR" altLang="en-US" sz="22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</a:t>
            </a:r>
            <a:r>
              <a:rPr lang="en-US" altLang="ko-KR" sz="22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method</a:t>
            </a:r>
            <a:r>
              <a:rPr lang="ko-KR" altLang="en-US" sz="22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가 </a:t>
            </a:r>
            <a:r>
              <a:rPr lang="ko-KR" altLang="en-US" sz="2200" dirty="0" err="1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랭크됨</a:t>
            </a:r>
            <a:r>
              <a:rPr lang="en-US" altLang="ko-KR" sz="22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. Method</a:t>
            </a:r>
            <a:r>
              <a:rPr lang="ko-KR" altLang="en-US" sz="22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</a:t>
            </a:r>
            <a:r>
              <a:rPr lang="en-US" altLang="ko-KR" sz="22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level</a:t>
            </a:r>
            <a:r>
              <a:rPr lang="ko-KR" altLang="en-US" sz="22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로 </a:t>
            </a:r>
            <a:r>
              <a:rPr lang="en-US" altLang="ko-KR" sz="22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output</a:t>
            </a:r>
          </a:p>
          <a:p>
            <a:pPr algn="l"/>
            <a:endParaRPr lang="ko-KR" altLang="en-US" sz="2200" dirty="0"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1D65A5-A2BF-4B21-9723-6F77583CBE5C}"/>
              </a:ext>
            </a:extLst>
          </p:cNvPr>
          <p:cNvSpPr txBox="1"/>
          <p:nvPr/>
        </p:nvSpPr>
        <p:spPr>
          <a:xfrm>
            <a:off x="546755" y="424206"/>
            <a:ext cx="4807670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해당 연구에서 제안</a:t>
            </a:r>
          </a:p>
        </p:txBody>
      </p:sp>
    </p:spTree>
    <p:extLst>
      <p:ext uri="{BB962C8B-B14F-4D97-AF65-F5344CB8AC3E}">
        <p14:creationId xmlns:p14="http://schemas.microsoft.com/office/powerpoint/2010/main" val="10739040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54D23F4-DC88-49C7-A807-FDCF49DE1CBD}"/>
              </a:ext>
            </a:extLst>
          </p:cNvPr>
          <p:cNvSpPr txBox="1"/>
          <p:nvPr/>
        </p:nvSpPr>
        <p:spPr>
          <a:xfrm>
            <a:off x="8851769" y="34430"/>
            <a:ext cx="34690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2000" dirty="0">
                <a:solidFill>
                  <a:prstClr val="black"/>
                </a:solidFill>
                <a:latin typeface="Masque" panose="020B07030603020A0203" pitchFamily="34" charset="0"/>
                <a:ea typeface="THE삐끗삐끗" panose="02020503020101020101" pitchFamily="18" charset="-127"/>
                <a:cs typeface="THE삐끗삐끗" panose="02020503020101020101" pitchFamily="18" charset="-127"/>
              </a:rPr>
              <a:t>Evaluation metrics</a:t>
            </a:r>
            <a:endParaRPr lang="ko-KR" altLang="en-US" sz="2000" dirty="0">
              <a:solidFill>
                <a:prstClr val="black"/>
              </a:solidFill>
              <a:latin typeface="Masque" panose="020B07030603020A0203" pitchFamily="34" charset="0"/>
              <a:ea typeface="THE삐끗삐끗" panose="02020503020101020101" pitchFamily="18" charset="-127"/>
              <a:cs typeface="THE삐끗삐끗" panose="020205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D02C46-53E7-4188-A3B0-09FC637DA656}"/>
              </a:ext>
            </a:extLst>
          </p:cNvPr>
          <p:cNvSpPr txBox="1"/>
          <p:nvPr/>
        </p:nvSpPr>
        <p:spPr>
          <a:xfrm>
            <a:off x="0" y="11347"/>
            <a:ext cx="8041064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4.1. Evaluation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metrics</a:t>
            </a:r>
            <a:endParaRPr lang="ko-KR" altLang="en-US" sz="2300" dirty="0"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F48146-B40C-4483-A4C1-42763717ABC3}"/>
              </a:ext>
            </a:extLst>
          </p:cNvPr>
          <p:cNvSpPr txBox="1"/>
          <p:nvPr/>
        </p:nvSpPr>
        <p:spPr>
          <a:xfrm>
            <a:off x="411637" y="1661369"/>
            <a:ext cx="11368726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MAP 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또는 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MRR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에서 큰 차이가 있는지 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One-tailed test: 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두 변인 중 한 </a:t>
            </a:r>
            <a:r>
              <a:rPr lang="ko-KR" altLang="en-US" sz="2100" dirty="0" err="1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변인의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가능성이 크다고 여김</a:t>
            </a:r>
            <a:endParaRPr lang="en-US" altLang="ko-KR" sz="2100" dirty="0"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  <a:p>
            <a:pPr marL="342900" indent="-342900">
              <a:buFontTx/>
              <a:buChar char="-"/>
            </a:pP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Bonferroni correction: 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여러 접근법을 비교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</a:t>
            </a:r>
          </a:p>
          <a:p>
            <a:pPr marL="342900" indent="-342900">
              <a:buFontTx/>
              <a:buChar char="-"/>
            </a:pP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각 가정에 대해 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5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가지 비교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(BLIA v1.5 vs. </a:t>
            </a:r>
            <a:r>
              <a:rPr lang="en-US" altLang="ko-KR" sz="2100" dirty="0" err="1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BugLocator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, </a:t>
            </a:r>
            <a:r>
              <a:rPr lang="en-US" altLang="ko-KR" sz="2100" dirty="0" err="1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BLUiR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, </a:t>
            </a:r>
            <a:r>
              <a:rPr lang="en-US" altLang="ko-KR" sz="2100" dirty="0" err="1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BRTracer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, </a:t>
            </a:r>
            <a:r>
              <a:rPr lang="en-US" altLang="ko-KR" sz="2100" dirty="0" err="1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AmaL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- gam, and BLIA v1.0)</a:t>
            </a:r>
          </a:p>
          <a:p>
            <a:pPr marL="342900" indent="-342900">
              <a:buFontTx/>
              <a:buChar char="-"/>
            </a:pPr>
            <a:r>
              <a:rPr lang="en-US" altLang="ko-KR" sz="2100" dirty="0" err="1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Boferroni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correction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은 각 가설을 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α / n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의 유의 수준에서 테스트하여 많은 수의 비교를 보완한다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. 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여기서 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α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는 원하는 전반적인 알파 수준이고 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n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은 테스트 또는 비교의 수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→ 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n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이 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5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이고 원하는 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α = 0 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인 경우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, </a:t>
            </a:r>
            <a:r>
              <a:rPr lang="en-US" altLang="ko-KR" sz="2100" dirty="0" err="1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Boferroni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correction 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테스트는 각 비교를 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α=0.05/5, 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즉 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α=0.01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로 두고 한다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.</a:t>
            </a:r>
          </a:p>
          <a:p>
            <a:pPr marL="342900" indent="-342900">
              <a:buFontTx/>
              <a:buChar char="-"/>
            </a:pP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Cliff’s delta 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사용해서 평균값의 차이의 크기를 비교했다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. Cliff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의 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delta (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또는 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d)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를 사용했으며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, ordinal 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데이터의 </a:t>
            </a:r>
            <a:r>
              <a:rPr lang="ko-KR" altLang="en-US" sz="2100" dirty="0" err="1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비모수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효과 크기 측정입니다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. 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효과 크기 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| d | &lt;0.33: 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작다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, | d | &lt;0.474: 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중간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, 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다른 값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: 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크다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. </a:t>
            </a:r>
          </a:p>
          <a:p>
            <a:pPr marL="342900" indent="-342900">
              <a:buFontTx/>
              <a:buChar char="-"/>
            </a:pP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Cliff’s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delta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d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를 효과 크기로 선택한 이유 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: 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변수에 적합하고 다른 레벨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(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작은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, 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중간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, 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큰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)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에 대한 정의가 있기 때문에 해석하기가 쉽다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.</a:t>
            </a:r>
            <a:endParaRPr lang="ko-KR" altLang="en-US" sz="2100" dirty="0"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102627-2C38-4887-AE09-F6E6DAADC0F9}"/>
              </a:ext>
            </a:extLst>
          </p:cNvPr>
          <p:cNvSpPr txBox="1"/>
          <p:nvPr/>
        </p:nvSpPr>
        <p:spPr>
          <a:xfrm>
            <a:off x="527900" y="680384"/>
            <a:ext cx="324282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Wilcoxon Rank-Sum  test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로 다음 가설에 대해 테스트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CD6186-624C-4E60-B91D-34D52BADA3A5}"/>
              </a:ext>
            </a:extLst>
          </p:cNvPr>
          <p:cNvSpPr txBox="1"/>
          <p:nvPr/>
        </p:nvSpPr>
        <p:spPr>
          <a:xfrm>
            <a:off x="4031529" y="690164"/>
            <a:ext cx="856896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buAutoNum type="arabicPeriod"/>
            </a:pP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MAP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결과에 큰 차이가 없다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.</a:t>
            </a:r>
          </a:p>
          <a:p>
            <a:pPr marL="457200" indent="-457200" algn="l">
              <a:buAutoNum type="arabicPeriod"/>
            </a:pP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MRR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에 큰 차이가 없다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.</a:t>
            </a:r>
            <a:endParaRPr lang="ko-KR" altLang="en-US" sz="2100" dirty="0" err="1"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739941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6A767C1-CFB7-4012-91CA-C53A84F2F06B}"/>
              </a:ext>
            </a:extLst>
          </p:cNvPr>
          <p:cNvSpPr txBox="1"/>
          <p:nvPr/>
        </p:nvSpPr>
        <p:spPr>
          <a:xfrm>
            <a:off x="557752" y="1607454"/>
            <a:ext cx="1107649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sque" panose="020B07030603020A0203" pitchFamily="34" charset="0"/>
                <a:ea typeface="THE삐끗삐끗" panose="02020503020101020101" pitchFamily="18" charset="-127"/>
                <a:cs typeface="THE삐끗삐끗" panose="02020503020101020101" pitchFamily="18" charset="-127"/>
              </a:rPr>
              <a:t>experimental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sque" panose="020B07030603020A0203" pitchFamily="34" charset="0"/>
                <a:ea typeface="THE삐끗삐끗" panose="02020503020101020101" pitchFamily="18" charset="-127"/>
                <a:cs typeface="THE삐끗삐끗" panose="02020503020101020101" pitchFamily="18" charset="-127"/>
              </a:rPr>
              <a:t>results</a:t>
            </a:r>
            <a:endParaRPr kumimoji="0" lang="ko-KR" altLang="en-US" sz="6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asque" panose="020B07030603020A0203" pitchFamily="34" charset="0"/>
              <a:ea typeface="THE삐끗삐끗" panose="02020503020101020101" pitchFamily="18" charset="-127"/>
              <a:cs typeface="THE삐끗삐끗" panose="020205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AC429F-2595-4DFE-80D8-BC27DCA1B6D9}"/>
              </a:ext>
            </a:extLst>
          </p:cNvPr>
          <p:cNvSpPr txBox="1"/>
          <p:nvPr/>
        </p:nvSpPr>
        <p:spPr>
          <a:xfrm>
            <a:off x="320510" y="179202"/>
            <a:ext cx="116892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000" dirty="0">
                <a:solidFill>
                  <a:prstClr val="black"/>
                </a:solidFill>
                <a:latin typeface="Rockwell Extra Bold" panose="02060903040505020403" pitchFamily="18" charset="0"/>
                <a:ea typeface="THE삐끗삐끗" panose="02020503020101020101" pitchFamily="18" charset="-127"/>
                <a:cs typeface="THE삐끗삐끗" panose="02020503020101020101" pitchFamily="18" charset="-127"/>
              </a:rPr>
              <a:t>5</a:t>
            </a:r>
            <a:endParaRPr kumimoji="0" lang="ko-KR" altLang="en-US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ckwell Extra Bold" panose="02060903040505020403" pitchFamily="18" charset="0"/>
              <a:ea typeface="THE삐끗삐끗" panose="02020503020101020101" pitchFamily="18" charset="-127"/>
              <a:cs typeface="THE삐끗삐끗" panose="020205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25BAAD-A48F-4AB0-BA7A-755DB4E0E9CC}"/>
              </a:ext>
            </a:extLst>
          </p:cNvPr>
          <p:cNvSpPr txBox="1"/>
          <p:nvPr/>
        </p:nvSpPr>
        <p:spPr>
          <a:xfrm>
            <a:off x="2774623" y="3996221"/>
            <a:ext cx="941737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RQ1 : 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파일 레벨에서 다른 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localization tool 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보다 성능이 더 좋은가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?</a:t>
            </a:r>
          </a:p>
          <a:p>
            <a:pPr algn="l"/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RQ2: 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파일 레벨에서 각 점수에 대해 가장 좋은 변수 값은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?</a:t>
            </a:r>
          </a:p>
          <a:p>
            <a:pPr algn="l"/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RQ3: 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파일 레벨에서 어떤 점수가 가장 영향이 큰가</a:t>
            </a:r>
            <a:endParaRPr lang="en-US" altLang="ko-KR" sz="2100" dirty="0"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  <a:p>
            <a:pPr algn="l"/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RQ4: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메소드 레벨에서 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BLIA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가 다른 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bug localization tool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보다 성능이 좋은가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?</a:t>
            </a:r>
            <a:endParaRPr lang="ko-KR" altLang="en-US" sz="2100" dirty="0" err="1"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190888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4C8AFAB-EE5E-4BA5-87E3-D6938A5186D7}"/>
              </a:ext>
            </a:extLst>
          </p:cNvPr>
          <p:cNvSpPr txBox="1"/>
          <p:nvPr/>
        </p:nvSpPr>
        <p:spPr>
          <a:xfrm>
            <a:off x="9775597" y="11347"/>
            <a:ext cx="24164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altLang="ko-KR" sz="2000" dirty="0">
                <a:solidFill>
                  <a:prstClr val="black"/>
                </a:solidFill>
                <a:latin typeface="Masque" panose="020B07030603020A0203" pitchFamily="34" charset="0"/>
                <a:ea typeface="THE삐끗삐끗" panose="02020503020101020101" pitchFamily="18" charset="-127"/>
                <a:cs typeface="THE삐끗삐끗" panose="02020503020101020101" pitchFamily="18" charset="-127"/>
              </a:rPr>
              <a:t>experimental</a:t>
            </a:r>
          </a:p>
          <a:p>
            <a:pPr lvl="0" algn="ctr">
              <a:defRPr/>
            </a:pPr>
            <a:r>
              <a:rPr lang="en-US" altLang="ko-KR" sz="2000" dirty="0">
                <a:solidFill>
                  <a:prstClr val="black"/>
                </a:solidFill>
                <a:latin typeface="Masque" panose="020B07030603020A0203" pitchFamily="34" charset="0"/>
                <a:ea typeface="THE삐끗삐끗" panose="02020503020101020101" pitchFamily="18" charset="-127"/>
                <a:cs typeface="THE삐끗삐끗" panose="02020503020101020101" pitchFamily="18" charset="-127"/>
              </a:rPr>
              <a:t>results</a:t>
            </a:r>
            <a:endParaRPr lang="ko-KR" altLang="en-US" sz="2000" dirty="0">
              <a:solidFill>
                <a:prstClr val="black"/>
              </a:solidFill>
              <a:latin typeface="Masque" panose="020B07030603020A0203" pitchFamily="34" charset="0"/>
              <a:ea typeface="THE삐끗삐끗" panose="02020503020101020101" pitchFamily="18" charset="-127"/>
              <a:cs typeface="THE삐끗삐끗" panose="020205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09005B-A8C6-4C02-A305-6B3414A04926}"/>
              </a:ext>
            </a:extLst>
          </p:cNvPr>
          <p:cNvSpPr txBox="1"/>
          <p:nvPr/>
        </p:nvSpPr>
        <p:spPr>
          <a:xfrm>
            <a:off x="0" y="11347"/>
            <a:ext cx="8041064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5.1. Bug localization at the file level</a:t>
            </a:r>
            <a:endParaRPr lang="ko-KR" altLang="en-US" sz="2300" dirty="0"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D47DAD7-BAB8-4C9F-B0A6-7F8DC3920B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239" y="605392"/>
            <a:ext cx="6887533" cy="242597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2C9BC68-6E0D-4A85-849F-E5020BD4985B}"/>
              </a:ext>
            </a:extLst>
          </p:cNvPr>
          <p:cNvSpPr txBox="1"/>
          <p:nvPr/>
        </p:nvSpPr>
        <p:spPr>
          <a:xfrm>
            <a:off x="7663992" y="928887"/>
            <a:ext cx="3742123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코멘트 포함 여부를 비교 하면</a:t>
            </a:r>
            <a:endParaRPr lang="en-US" altLang="ko-KR" sz="2100" dirty="0"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  <a:p>
            <a:pPr algn="l"/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코멘트를 포함 한 게 더 높은 점수</a:t>
            </a:r>
            <a:endParaRPr lang="en-US" altLang="ko-KR" sz="2100" dirty="0"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  <a:p>
            <a:pPr algn="l"/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→ 다른 실험에서도 코멘트 추가함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65B3941-7368-4DAD-ABBF-48BB130594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239" y="3179134"/>
            <a:ext cx="5816092" cy="373481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158F719-DCAF-4BF9-B1B0-9DAFF3DEAA20}"/>
              </a:ext>
            </a:extLst>
          </p:cNvPr>
          <p:cNvSpPr txBox="1"/>
          <p:nvPr/>
        </p:nvSpPr>
        <p:spPr>
          <a:xfrm>
            <a:off x="6523349" y="3328459"/>
            <a:ext cx="18288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100" dirty="0" err="1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BugLocator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[19]</a:t>
            </a:r>
          </a:p>
          <a:p>
            <a:pPr algn="l"/>
            <a:r>
              <a:rPr lang="en-US" altLang="ko-KR" sz="2100" dirty="0" err="1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BLUiR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[20]</a:t>
            </a:r>
          </a:p>
          <a:p>
            <a:pPr algn="l"/>
            <a:r>
              <a:rPr lang="en-US" altLang="ko-KR" sz="2100" dirty="0" err="1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BRTracer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[23]</a:t>
            </a:r>
          </a:p>
          <a:p>
            <a:pPr algn="l"/>
            <a:r>
              <a:rPr lang="en-US" altLang="ko-KR" sz="2100" dirty="0" err="1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AmaLgam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[21]</a:t>
            </a:r>
            <a:endParaRPr lang="ko-KR" altLang="en-US" sz="2100" dirty="0" err="1"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391B6B7-04B7-4F8B-B45E-92A866BA93D8}"/>
              </a:ext>
            </a:extLst>
          </p:cNvPr>
          <p:cNvSpPr txBox="1"/>
          <p:nvPr/>
        </p:nvSpPr>
        <p:spPr>
          <a:xfrm>
            <a:off x="8641167" y="3280536"/>
            <a:ext cx="297855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알파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, 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베타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, 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케이 </a:t>
            </a:r>
            <a:r>
              <a:rPr lang="ko-KR" altLang="en-US" sz="2100" dirty="0" err="1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최적값은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5.2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에 나와있음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AF38F36-3ECB-4A3A-892C-C83988A0B756}"/>
              </a:ext>
            </a:extLst>
          </p:cNvPr>
          <p:cNvSpPr txBox="1"/>
          <p:nvPr/>
        </p:nvSpPr>
        <p:spPr>
          <a:xfrm>
            <a:off x="8641166" y="4019200"/>
            <a:ext cx="2978553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700" dirty="0" err="1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CommScore</a:t>
            </a:r>
            <a:r>
              <a:rPr lang="ko-KR" altLang="en-US" sz="17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의 베타와 케이는 </a:t>
            </a:r>
            <a:r>
              <a:rPr lang="ko-KR" altLang="en-US" sz="1700" dirty="0" err="1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커밋</a:t>
            </a:r>
            <a:r>
              <a:rPr lang="ko-KR" altLang="en-US" sz="17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</a:t>
            </a:r>
            <a:r>
              <a:rPr lang="en-US" altLang="ko-KR" sz="17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description quality</a:t>
            </a:r>
            <a:r>
              <a:rPr lang="ko-KR" altLang="en-US" sz="17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와 </a:t>
            </a:r>
            <a:r>
              <a:rPr lang="en-US" altLang="ko-KR" sz="17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release cycle</a:t>
            </a:r>
            <a:r>
              <a:rPr lang="ko-KR" altLang="en-US" sz="17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에 의해 결정된다</a:t>
            </a:r>
            <a:r>
              <a:rPr lang="en-US" altLang="ko-KR" sz="17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.</a:t>
            </a:r>
            <a:endParaRPr lang="ko-KR" altLang="en-US" sz="1700" dirty="0"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EC9963-07AD-47FA-A29E-90A59BC5E46A}"/>
              </a:ext>
            </a:extLst>
          </p:cNvPr>
          <p:cNvSpPr txBox="1"/>
          <p:nvPr/>
        </p:nvSpPr>
        <p:spPr>
          <a:xfrm>
            <a:off x="6438507" y="5033913"/>
            <a:ext cx="5580668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IR-base Bug locater’s accuracy:</a:t>
            </a:r>
          </a:p>
          <a:p>
            <a:pPr algn="l"/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버그 리포트와 </a:t>
            </a:r>
            <a:r>
              <a:rPr lang="ko-KR" altLang="en-US" sz="2100" dirty="0" err="1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커밋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코멘트의 퀄리티에 의해 결정됨</a:t>
            </a:r>
            <a:endParaRPr lang="en-US" altLang="ko-KR" sz="2100" dirty="0"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  <a:p>
            <a:pPr algn="l"/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(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한계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) </a:t>
            </a:r>
            <a:endParaRPr lang="ko-KR" altLang="en-US" sz="2100" dirty="0" err="1"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201347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AB9D35E-C278-4CDC-8C5A-CA247496740C}"/>
              </a:ext>
            </a:extLst>
          </p:cNvPr>
          <p:cNvSpPr txBox="1"/>
          <p:nvPr/>
        </p:nvSpPr>
        <p:spPr>
          <a:xfrm>
            <a:off x="9775597" y="11347"/>
            <a:ext cx="24164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altLang="ko-KR" sz="2000" dirty="0">
                <a:solidFill>
                  <a:prstClr val="black"/>
                </a:solidFill>
                <a:latin typeface="Masque" panose="020B07030603020A0203" pitchFamily="34" charset="0"/>
                <a:ea typeface="THE삐끗삐끗" panose="02020503020101020101" pitchFamily="18" charset="-127"/>
                <a:cs typeface="THE삐끗삐끗" panose="02020503020101020101" pitchFamily="18" charset="-127"/>
              </a:rPr>
              <a:t>experimental</a:t>
            </a:r>
          </a:p>
          <a:p>
            <a:pPr lvl="0" algn="ctr">
              <a:defRPr/>
            </a:pPr>
            <a:r>
              <a:rPr lang="en-US" altLang="ko-KR" sz="2000" dirty="0">
                <a:solidFill>
                  <a:prstClr val="black"/>
                </a:solidFill>
                <a:latin typeface="Masque" panose="020B07030603020A0203" pitchFamily="34" charset="0"/>
                <a:ea typeface="THE삐끗삐끗" panose="02020503020101020101" pitchFamily="18" charset="-127"/>
                <a:cs typeface="THE삐끗삐끗" panose="02020503020101020101" pitchFamily="18" charset="-127"/>
              </a:rPr>
              <a:t>results</a:t>
            </a:r>
            <a:endParaRPr lang="ko-KR" altLang="en-US" sz="2000" dirty="0">
              <a:solidFill>
                <a:prstClr val="black"/>
              </a:solidFill>
              <a:latin typeface="Masque" panose="020B07030603020A0203" pitchFamily="34" charset="0"/>
              <a:ea typeface="THE삐끗삐끗" panose="02020503020101020101" pitchFamily="18" charset="-127"/>
              <a:cs typeface="THE삐끗삐끗" panose="020205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2C2B611-D1EB-4C2A-89CC-7B70556BC690}"/>
              </a:ext>
            </a:extLst>
          </p:cNvPr>
          <p:cNvSpPr txBox="1"/>
          <p:nvPr/>
        </p:nvSpPr>
        <p:spPr>
          <a:xfrm>
            <a:off x="0" y="11347"/>
            <a:ext cx="8041064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5.1. Bug localization at the file level</a:t>
            </a:r>
            <a:endParaRPr lang="ko-KR" altLang="en-US" sz="2300" dirty="0"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0AB9BDB-10B8-4513-8012-C1F96BC28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430" y="566097"/>
            <a:ext cx="6051370" cy="286290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9FB93E7-83D2-4E87-A225-D2C80EF0B74D}"/>
                  </a:ext>
                </a:extLst>
              </p:cNvPr>
              <p:cNvSpPr txBox="1"/>
              <p:nvPr/>
            </p:nvSpPr>
            <p:spPr>
              <a:xfrm>
                <a:off x="6617616" y="719233"/>
                <a:ext cx="5401559" cy="10618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altLang="ko-KR" sz="2100" dirty="0">
                    <a:latin typeface="THE삐끗삐끗" panose="02020503020101020101" pitchFamily="18" charset="-127"/>
                    <a:ea typeface="THE삐끗삐끗" panose="02020503020101020101" pitchFamily="18" charset="-127"/>
                    <a:cs typeface="THE삐끗삐끗" panose="02020503020101020101" pitchFamily="18" charset="-127"/>
                  </a:rPr>
                  <a:t>Bonferroni</a:t>
                </a:r>
                <a:r>
                  <a:rPr lang="ko-KR" altLang="en-US" sz="2100" dirty="0">
                    <a:latin typeface="THE삐끗삐끗" panose="02020503020101020101" pitchFamily="18" charset="-127"/>
                    <a:ea typeface="THE삐끗삐끗" panose="02020503020101020101" pitchFamily="18" charset="-127"/>
                    <a:cs typeface="THE삐끗삐끗" panose="02020503020101020101" pitchFamily="18" charset="-127"/>
                  </a:rPr>
                  <a:t> </a:t>
                </a:r>
                <a:r>
                  <a:rPr lang="en-US" altLang="ko-KR" sz="2100" dirty="0">
                    <a:latin typeface="THE삐끗삐끗" panose="02020503020101020101" pitchFamily="18" charset="-127"/>
                    <a:ea typeface="THE삐끗삐끗" panose="02020503020101020101" pitchFamily="18" charset="-127"/>
                    <a:cs typeface="THE삐끗삐끗" panose="02020503020101020101" pitchFamily="18" charset="-127"/>
                  </a:rPr>
                  <a:t>correction</a:t>
                </a:r>
                <a:r>
                  <a:rPr lang="ko-KR" altLang="en-US" sz="2100" dirty="0">
                    <a:latin typeface="THE삐끗삐끗" panose="02020503020101020101" pitchFamily="18" charset="-127"/>
                    <a:ea typeface="THE삐끗삐끗" panose="02020503020101020101" pitchFamily="18" charset="-127"/>
                    <a:cs typeface="THE삐끗삐끗" panose="02020503020101020101" pitchFamily="18" charset="-127"/>
                  </a:rPr>
                  <a:t> 후에 </a:t>
                </a:r>
                <a14:m>
                  <m:oMath xmlns:m="http://schemas.openxmlformats.org/officeDocument/2006/math">
                    <m:r>
                      <a:rPr lang="ko-KR" altLang="en-US" sz="2100" i="1" dirty="0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altLang="ko-KR" sz="2100" dirty="0">
                    <a:latin typeface="THE삐끗삐끗" panose="02020503020101020101" pitchFamily="18" charset="-127"/>
                    <a:ea typeface="THE삐끗삐끗" panose="02020503020101020101" pitchFamily="18" charset="-127"/>
                    <a:cs typeface="THE삐끗삐끗" panose="02020503020101020101" pitchFamily="18" charset="-127"/>
                  </a:rPr>
                  <a:t>=0.01</a:t>
                </a:r>
              </a:p>
              <a:p>
                <a:pPr algn="l"/>
                <a:r>
                  <a:rPr lang="en-US" altLang="ko-KR" sz="2100" dirty="0">
                    <a:latin typeface="THE삐끗삐끗" panose="02020503020101020101" pitchFamily="18" charset="-127"/>
                    <a:ea typeface="THE삐끗삐끗" panose="02020503020101020101" pitchFamily="18" charset="-127"/>
                    <a:cs typeface="THE삐끗삐끗" panose="02020503020101020101" pitchFamily="18" charset="-127"/>
                  </a:rPr>
                  <a:t>p-value:</a:t>
                </a:r>
                <a:r>
                  <a:rPr lang="ko-KR" altLang="en-US" sz="2100" dirty="0">
                    <a:latin typeface="THE삐끗삐끗" panose="02020503020101020101" pitchFamily="18" charset="-127"/>
                    <a:ea typeface="THE삐끗삐끗" panose="02020503020101020101" pitchFamily="18" charset="-127"/>
                    <a:cs typeface="THE삐끗삐끗" panose="02020503020101020101" pitchFamily="18" charset="-127"/>
                  </a:rPr>
                  <a:t> </a:t>
                </a:r>
                <a:r>
                  <a:rPr lang="en-US" altLang="ko-KR" sz="2100" dirty="0">
                    <a:latin typeface="THE삐끗삐끗" panose="02020503020101020101" pitchFamily="18" charset="-127"/>
                    <a:ea typeface="THE삐끗삐끗" panose="02020503020101020101" pitchFamily="18" charset="-127"/>
                    <a:cs typeface="THE삐끗삐끗" panose="02020503020101020101" pitchFamily="18" charset="-127"/>
                  </a:rPr>
                  <a:t>null</a:t>
                </a:r>
                <a:r>
                  <a:rPr lang="ko-KR" altLang="en-US" sz="2100" dirty="0">
                    <a:latin typeface="THE삐끗삐끗" panose="02020503020101020101" pitchFamily="18" charset="-127"/>
                    <a:ea typeface="THE삐끗삐끗" panose="02020503020101020101" pitchFamily="18" charset="-127"/>
                    <a:cs typeface="THE삐끗삐끗" panose="02020503020101020101" pitchFamily="18" charset="-127"/>
                  </a:rPr>
                  <a:t> </a:t>
                </a:r>
                <a:r>
                  <a:rPr lang="en-US" altLang="ko-KR" sz="2100" dirty="0">
                    <a:latin typeface="THE삐끗삐끗" panose="02020503020101020101" pitchFamily="18" charset="-127"/>
                    <a:ea typeface="THE삐끗삐끗" panose="02020503020101020101" pitchFamily="18" charset="-127"/>
                    <a:cs typeface="THE삐끗삐끗" panose="02020503020101020101" pitchFamily="18" charset="-127"/>
                  </a:rPr>
                  <a:t>hypothesis </a:t>
                </a:r>
                <a:r>
                  <a:rPr lang="ko-KR" altLang="en-US" sz="2100" dirty="0">
                    <a:latin typeface="THE삐끗삐끗" panose="02020503020101020101" pitchFamily="18" charset="-127"/>
                    <a:ea typeface="THE삐끗삐끗" panose="02020503020101020101" pitchFamily="18" charset="-127"/>
                    <a:cs typeface="THE삐끗삐끗" panose="02020503020101020101" pitchFamily="18" charset="-127"/>
                  </a:rPr>
                  <a:t>거절할 수 없다</a:t>
                </a:r>
                <a:r>
                  <a:rPr lang="en-US" altLang="ko-KR" sz="2100" dirty="0">
                    <a:latin typeface="THE삐끗삐끗" panose="02020503020101020101" pitchFamily="18" charset="-127"/>
                    <a:ea typeface="THE삐끗삐끗" panose="02020503020101020101" pitchFamily="18" charset="-127"/>
                    <a:cs typeface="THE삐끗삐끗" panose="02020503020101020101" pitchFamily="18" charset="-127"/>
                  </a:rPr>
                  <a:t>.</a:t>
                </a:r>
              </a:p>
              <a:p>
                <a:pPr algn="l"/>
                <a:r>
                  <a:rPr lang="en-US" altLang="ko-KR" sz="2100" dirty="0">
                    <a:latin typeface="THE삐끗삐끗" panose="02020503020101020101" pitchFamily="18" charset="-127"/>
                    <a:ea typeface="THE삐끗삐끗" panose="02020503020101020101" pitchFamily="18" charset="-127"/>
                    <a:cs typeface="THE삐끗삐끗" panose="02020503020101020101" pitchFamily="18" charset="-127"/>
                  </a:rPr>
                  <a:t>d</a:t>
                </a:r>
                <a:r>
                  <a:rPr lang="ko-KR" altLang="en-US" sz="2100" dirty="0">
                    <a:latin typeface="THE삐끗삐끗" panose="02020503020101020101" pitchFamily="18" charset="-127"/>
                    <a:ea typeface="THE삐끗삐끗" panose="02020503020101020101" pitchFamily="18" charset="-127"/>
                    <a:cs typeface="THE삐끗삐끗" panose="02020503020101020101" pitchFamily="18" charset="-127"/>
                  </a:rPr>
                  <a:t>값은 </a:t>
                </a:r>
                <a:r>
                  <a:rPr lang="en-US" altLang="ko-KR" sz="2100" dirty="0" err="1">
                    <a:latin typeface="THE삐끗삐끗" panose="02020503020101020101" pitchFamily="18" charset="-127"/>
                    <a:ea typeface="THE삐끗삐끗" panose="02020503020101020101" pitchFamily="18" charset="-127"/>
                    <a:cs typeface="THE삐끗삐끗" panose="02020503020101020101" pitchFamily="18" charset="-127"/>
                  </a:rPr>
                  <a:t>BRTracer</a:t>
                </a:r>
                <a:r>
                  <a:rPr lang="ko-KR" altLang="en-US" sz="2100" dirty="0">
                    <a:latin typeface="THE삐끗삐끗" panose="02020503020101020101" pitchFamily="18" charset="-127"/>
                    <a:ea typeface="THE삐끗삐끗" panose="02020503020101020101" pitchFamily="18" charset="-127"/>
                    <a:cs typeface="THE삐끗삐끗" panose="02020503020101020101" pitchFamily="18" charset="-127"/>
                  </a:rPr>
                  <a:t>를 제외하고는 중간이거나 큰 사이즈</a:t>
                </a: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9FB93E7-83D2-4E87-A225-D2C80EF0B7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7616" y="719233"/>
                <a:ext cx="5401559" cy="1061829"/>
              </a:xfrm>
              <a:prstGeom prst="rect">
                <a:avLst/>
              </a:prstGeom>
              <a:blipFill>
                <a:blip r:embed="rId3"/>
                <a:stretch>
                  <a:fillRect l="-1354" t="-3448" b="-1034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503268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4C8AFAB-EE5E-4BA5-87E3-D6938A5186D7}"/>
              </a:ext>
            </a:extLst>
          </p:cNvPr>
          <p:cNvSpPr txBox="1"/>
          <p:nvPr/>
        </p:nvSpPr>
        <p:spPr>
          <a:xfrm>
            <a:off x="9775597" y="11347"/>
            <a:ext cx="24164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altLang="ko-KR" sz="2000" dirty="0">
                <a:solidFill>
                  <a:prstClr val="black"/>
                </a:solidFill>
                <a:latin typeface="Masque" panose="020B07030603020A0203" pitchFamily="34" charset="0"/>
                <a:ea typeface="THE삐끗삐끗" panose="02020503020101020101" pitchFamily="18" charset="-127"/>
                <a:cs typeface="THE삐끗삐끗" panose="02020503020101020101" pitchFamily="18" charset="-127"/>
              </a:rPr>
              <a:t>experimental</a:t>
            </a:r>
          </a:p>
          <a:p>
            <a:pPr lvl="0" algn="ctr">
              <a:defRPr/>
            </a:pPr>
            <a:r>
              <a:rPr lang="en-US" altLang="ko-KR" sz="2000" dirty="0">
                <a:solidFill>
                  <a:prstClr val="black"/>
                </a:solidFill>
                <a:latin typeface="Masque" panose="020B07030603020A0203" pitchFamily="34" charset="0"/>
                <a:ea typeface="THE삐끗삐끗" panose="02020503020101020101" pitchFamily="18" charset="-127"/>
                <a:cs typeface="THE삐끗삐끗" panose="02020503020101020101" pitchFamily="18" charset="-127"/>
              </a:rPr>
              <a:t>results</a:t>
            </a:r>
            <a:endParaRPr lang="ko-KR" altLang="en-US" sz="2000" dirty="0">
              <a:solidFill>
                <a:prstClr val="black"/>
              </a:solidFill>
              <a:latin typeface="Masque" panose="020B07030603020A0203" pitchFamily="34" charset="0"/>
              <a:ea typeface="THE삐끗삐끗" panose="02020503020101020101" pitchFamily="18" charset="-127"/>
              <a:cs typeface="THE삐끗삐끗" panose="020205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09005B-A8C6-4C02-A305-6B3414A04926}"/>
              </a:ext>
            </a:extLst>
          </p:cNvPr>
          <p:cNvSpPr txBox="1"/>
          <p:nvPr/>
        </p:nvSpPr>
        <p:spPr>
          <a:xfrm>
            <a:off x="0" y="11347"/>
            <a:ext cx="8041064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5.2. Optimized combination of analyzable inputs</a:t>
            </a:r>
            <a:endParaRPr lang="ko-KR" altLang="en-US" sz="2300" dirty="0"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48CF32C-DDE8-47DE-BCF3-9A4530D1AEF0}"/>
                  </a:ext>
                </a:extLst>
              </p:cNvPr>
              <p:cNvSpPr txBox="1"/>
              <p:nvPr/>
            </p:nvSpPr>
            <p:spPr>
              <a:xfrm>
                <a:off x="320511" y="457623"/>
                <a:ext cx="9049732" cy="4215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lang="ko-KR" altLang="en-US" sz="210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ko-KR" altLang="en-US" sz="2100" i="1">
                        <a:latin typeface="Cambria Math" panose="02040503050406030204" pitchFamily="18" charset="0"/>
                      </a:rPr>
                      <m:t>의</m:t>
                    </m:r>
                    <m:r>
                      <a:rPr lang="en-US" altLang="ko-KR" sz="21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sz="2100" i="1">
                        <a:latin typeface="Cambria Math" panose="02040503050406030204" pitchFamily="18" charset="0"/>
                      </a:rPr>
                      <m:t>값</m:t>
                    </m:r>
                    <m:r>
                      <a:rPr lang="en-US" altLang="ko-KR" sz="2100" b="0" i="1" smtClean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ctrlPr>
                          <a:rPr lang="en-US" altLang="ko-KR" sz="21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ko-KR" altLang="en-US" sz="2100" i="1" dirty="0" smtClean="0">
                            <a:latin typeface="Cambria Math" panose="02040503050406030204" pitchFamily="18" charset="0"/>
                          </a:rPr>
                          <m:t>𝛽</m:t>
                        </m:r>
                        <m:r>
                          <a:rPr lang="en-US" altLang="ko-KR" sz="2100" b="0" i="1" dirty="0" smtClean="0">
                            <a:latin typeface="Cambria Math" panose="02040503050406030204" pitchFamily="18" charset="0"/>
                          </a:rPr>
                          <m:t>=0,</m:t>
                        </m:r>
                        <m:r>
                          <a:rPr lang="ko-KR" altLang="en-US" sz="210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ko-KR" sz="2100" b="0" i="0" dirty="0" smtClean="0">
                            <a:latin typeface="Cambria Math" panose="02040503050406030204" pitchFamily="18" charset="0"/>
                          </a:rPr>
                          <m:t>=120</m:t>
                        </m:r>
                      </m:e>
                    </m:d>
                    <m:r>
                      <a:rPr lang="en-US" altLang="ko-KR" sz="2100" b="0" i="0" dirty="0" smtClean="0">
                        <a:latin typeface="Cambria Math" panose="02040503050406030204" pitchFamily="18" charset="0"/>
                      </a:rPr>
                      <m:t>0.0~0.4</m:t>
                    </m:r>
                    <m:r>
                      <a:rPr lang="ko-KR" altLang="en-US" sz="2100" i="1" dirty="0">
                        <a:latin typeface="Cambria Math" panose="02040503050406030204" pitchFamily="18" charset="0"/>
                      </a:rPr>
                      <m:t>일</m:t>
                    </m:r>
                  </m:oMath>
                </a14:m>
                <a:r>
                  <a:rPr lang="ko-KR" altLang="en-US" sz="2100" dirty="0">
                    <a:latin typeface="THE삐끗삐끗" panose="02020503020101020101" pitchFamily="18" charset="-127"/>
                    <a:ea typeface="THE삐끗삐끗" panose="02020503020101020101" pitchFamily="18" charset="-127"/>
                    <a:cs typeface="THE삐끗삐끗" panose="02020503020101020101" pitchFamily="18" charset="-127"/>
                  </a:rPr>
                  <a:t> 때 </a:t>
                </a:r>
                <a:r>
                  <a:rPr lang="en-US" altLang="ko-KR" sz="2100" dirty="0">
                    <a:latin typeface="THE삐끗삐끗" panose="02020503020101020101" pitchFamily="18" charset="-127"/>
                    <a:ea typeface="THE삐끗삐끗" panose="02020503020101020101" pitchFamily="18" charset="-127"/>
                    <a:cs typeface="THE삐끗삐끗" panose="02020503020101020101" pitchFamily="18" charset="-127"/>
                  </a:rPr>
                  <a:t>stable</a:t>
                </a:r>
                <a:endParaRPr lang="ko-KR" altLang="en-US" sz="2100" dirty="0" err="1">
                  <a:latin typeface="THE삐끗삐끗" panose="02020503020101020101" pitchFamily="18" charset="-127"/>
                  <a:ea typeface="THE삐끗삐끗" panose="02020503020101020101" pitchFamily="18" charset="-127"/>
                  <a:cs typeface="THE삐끗삐끗" panose="02020503020101020101" pitchFamily="18" charset="-127"/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48CF32C-DDE8-47DE-BCF3-9A4530D1AE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511" y="457623"/>
                <a:ext cx="9049732" cy="421590"/>
              </a:xfrm>
              <a:prstGeom prst="rect">
                <a:avLst/>
              </a:prstGeom>
              <a:blipFill>
                <a:blip r:embed="rId2"/>
                <a:stretch>
                  <a:fillRect t="-7246" b="-289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그림 4">
            <a:extLst>
              <a:ext uri="{FF2B5EF4-FFF2-40B4-BE49-F238E27FC236}">
                <a16:creationId xmlns:a16="http://schemas.microsoft.com/office/drawing/2014/main" id="{57843225-834B-4180-A422-569E2673ED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816" y="879213"/>
            <a:ext cx="9049732" cy="279528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88C7401-57A9-46FB-B245-7669397A2B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609" y="3674497"/>
            <a:ext cx="7917016" cy="273393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78847EF-FF5D-41BE-B2AC-704C1603A0D6}"/>
                  </a:ext>
                </a:extLst>
              </p:cNvPr>
              <p:cNvSpPr txBox="1"/>
              <p:nvPr/>
            </p:nvSpPr>
            <p:spPr>
              <a:xfrm>
                <a:off x="9266548" y="3766830"/>
                <a:ext cx="1344920" cy="3292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lang="ko-KR" altLang="en-US" sz="2100" i="1" dirty="0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ko-KR" altLang="en-US" sz="2100" i="1" dirty="0">
                        <a:latin typeface="Cambria Math" panose="02040503050406030204" pitchFamily="18" charset="0"/>
                      </a:rPr>
                      <m:t>값</m:t>
                    </m:r>
                  </m:oMath>
                </a14:m>
                <a:r>
                  <a:rPr lang="ko-KR" altLang="en-US" sz="2100" dirty="0">
                    <a:latin typeface="THE삐끗삐끗" panose="02020503020101020101" pitchFamily="18" charset="-127"/>
                    <a:ea typeface="THE삐끗삐끗" panose="02020503020101020101" pitchFamily="18" charset="-127"/>
                    <a:cs typeface="THE삐끗삐끗" panose="02020503020101020101" pitchFamily="18" charset="-127"/>
                  </a:rPr>
                  <a:t> </a:t>
                </a:r>
                <a:r>
                  <a:rPr lang="en-US" altLang="ko-KR" sz="2100" dirty="0">
                    <a:latin typeface="THE삐끗삐끗" panose="02020503020101020101" pitchFamily="18" charset="-127"/>
                    <a:ea typeface="THE삐끗삐끗" panose="02020503020101020101" pitchFamily="18" charset="-127"/>
                    <a:cs typeface="THE삐끗삐끗" panose="02020503020101020101" pitchFamily="18" charset="-127"/>
                  </a:rPr>
                  <a:t>0.0~0.2</a:t>
                </a:r>
                <a:endParaRPr lang="ko-KR" altLang="en-US" sz="2100" dirty="0" err="1">
                  <a:latin typeface="THE삐끗삐끗" panose="02020503020101020101" pitchFamily="18" charset="-127"/>
                  <a:ea typeface="THE삐끗삐끗" panose="02020503020101020101" pitchFamily="18" charset="-127"/>
                  <a:cs typeface="THE삐끗삐끗" panose="02020503020101020101" pitchFamily="18" charset="-127"/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78847EF-FF5D-41BE-B2AC-704C1603A0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6548" y="3766830"/>
                <a:ext cx="1344920" cy="329257"/>
              </a:xfrm>
              <a:prstGeom prst="rect">
                <a:avLst/>
              </a:prstGeom>
              <a:blipFill>
                <a:blip r:embed="rId5"/>
                <a:stretch>
                  <a:fillRect l="-9050" t="-24074" r="-11312" b="-5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389271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BABBA-2F33-4482-BE0C-2747F38950F7}"/>
              </a:ext>
            </a:extLst>
          </p:cNvPr>
          <p:cNvSpPr txBox="1"/>
          <p:nvPr/>
        </p:nvSpPr>
        <p:spPr>
          <a:xfrm>
            <a:off x="9775597" y="11347"/>
            <a:ext cx="24164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altLang="ko-KR" sz="2000" dirty="0">
                <a:solidFill>
                  <a:prstClr val="black"/>
                </a:solidFill>
                <a:latin typeface="Masque" panose="020B07030603020A0203" pitchFamily="34" charset="0"/>
                <a:ea typeface="THE삐끗삐끗" panose="02020503020101020101" pitchFamily="18" charset="-127"/>
                <a:cs typeface="THE삐끗삐끗" panose="02020503020101020101" pitchFamily="18" charset="-127"/>
              </a:rPr>
              <a:t>experimental</a:t>
            </a:r>
          </a:p>
          <a:p>
            <a:pPr lvl="0" algn="ctr">
              <a:defRPr/>
            </a:pPr>
            <a:r>
              <a:rPr lang="en-US" altLang="ko-KR" sz="2000" dirty="0">
                <a:solidFill>
                  <a:prstClr val="black"/>
                </a:solidFill>
                <a:latin typeface="Masque" panose="020B07030603020A0203" pitchFamily="34" charset="0"/>
                <a:ea typeface="THE삐끗삐끗" panose="02020503020101020101" pitchFamily="18" charset="-127"/>
                <a:cs typeface="THE삐끗삐끗" panose="02020503020101020101" pitchFamily="18" charset="-127"/>
              </a:rPr>
              <a:t>results</a:t>
            </a:r>
            <a:endParaRPr lang="ko-KR" altLang="en-US" sz="2000" dirty="0">
              <a:solidFill>
                <a:prstClr val="black"/>
              </a:solidFill>
              <a:latin typeface="Masque" panose="020B07030603020A0203" pitchFamily="34" charset="0"/>
              <a:ea typeface="THE삐끗삐끗" panose="02020503020101020101" pitchFamily="18" charset="-127"/>
              <a:cs typeface="THE삐끗삐끗" panose="020205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93F040-C471-40F4-90F5-F6393A263860}"/>
              </a:ext>
            </a:extLst>
          </p:cNvPr>
          <p:cNvSpPr txBox="1"/>
          <p:nvPr/>
        </p:nvSpPr>
        <p:spPr>
          <a:xfrm>
            <a:off x="0" y="11347"/>
            <a:ext cx="8041064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5.2. Optimized combination of analyzable inputs</a:t>
            </a:r>
            <a:endParaRPr lang="ko-KR" altLang="en-US" sz="2300" dirty="0"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23B08DD-A465-4A3E-98B3-96D769D93BC9}"/>
                  </a:ext>
                </a:extLst>
              </p:cNvPr>
              <p:cNvSpPr txBox="1"/>
              <p:nvPr/>
            </p:nvSpPr>
            <p:spPr>
              <a:xfrm>
                <a:off x="461913" y="838986"/>
                <a:ext cx="10727703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ko-KR" altLang="en-US" sz="210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altLang="ko-KR" sz="2100" dirty="0">
                    <a:latin typeface="THE삐끗삐끗" panose="02020503020101020101" pitchFamily="18" charset="-127"/>
                    <a:ea typeface="THE삐끗삐끗" panose="02020503020101020101" pitchFamily="18" charset="-127"/>
                    <a:cs typeface="THE삐끗삐끗" panose="02020503020101020101" pitchFamily="18" charset="-127"/>
                  </a:rPr>
                  <a:t>(0.1~0.5)</a:t>
                </a:r>
                <a:r>
                  <a:rPr lang="ko-KR" altLang="en-US" sz="2100" dirty="0">
                    <a:latin typeface="THE삐끗삐끗" panose="02020503020101020101" pitchFamily="18" charset="-127"/>
                    <a:ea typeface="THE삐끗삐끗" panose="02020503020101020101" pitchFamily="18" charset="-127"/>
                    <a:cs typeface="THE삐끗삐끗" panose="02020503020101020101" pitchFamily="18" charset="-127"/>
                  </a:rPr>
                  <a:t>와 </a:t>
                </a:r>
                <a14:m>
                  <m:oMath xmlns:m="http://schemas.openxmlformats.org/officeDocument/2006/math">
                    <m:r>
                      <a:rPr lang="ko-KR" altLang="en-US" sz="2100" i="1" dirty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altLang="ko-KR" sz="2100" b="0" i="0" dirty="0" smtClean="0">
                        <a:latin typeface="Cambria Math" panose="02040503050406030204" pitchFamily="18" charset="0"/>
                      </a:rPr>
                      <m:t>(0.1~0.3)</m:t>
                    </m:r>
                  </m:oMath>
                </a14:m>
                <a:r>
                  <a:rPr lang="ko-KR" altLang="en-US" sz="2100" dirty="0">
                    <a:latin typeface="THE삐끗삐끗" panose="02020503020101020101" pitchFamily="18" charset="-127"/>
                    <a:ea typeface="THE삐끗삐끗" panose="02020503020101020101" pitchFamily="18" charset="-127"/>
                    <a:cs typeface="THE삐끗삐끗" panose="02020503020101020101" pitchFamily="18" charset="-127"/>
                  </a:rPr>
                  <a:t>의 관계</a:t>
                </a:r>
                <a:endParaRPr lang="en-US" altLang="ko-KR" sz="2100" dirty="0">
                  <a:latin typeface="THE삐끗삐끗" panose="02020503020101020101" pitchFamily="18" charset="-127"/>
                  <a:ea typeface="THE삐끗삐끗" panose="02020503020101020101" pitchFamily="18" charset="-127"/>
                  <a:cs typeface="THE삐끗삐끗" panose="02020503020101020101" pitchFamily="18" charset="-127"/>
                </a:endParaRPr>
              </a:p>
              <a:p>
                <a14:m>
                  <m:oMath xmlns:m="http://schemas.openxmlformats.org/officeDocument/2006/math">
                    <m:r>
                      <a:rPr lang="ko-KR" altLang="en-US" sz="2100" i="1" dirty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ko-KR" altLang="en-US" sz="21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sz="2100" dirty="0">
                    <a:latin typeface="THE삐끗삐끗" panose="02020503020101020101" pitchFamily="18" charset="-127"/>
                    <a:ea typeface="THE삐끗삐끗" panose="02020503020101020101" pitchFamily="18" charset="-127"/>
                    <a:cs typeface="THE삐끗삐끗" panose="02020503020101020101" pitchFamily="18" charset="-127"/>
                  </a:rPr>
                  <a:t>값을 변화시키는게 </a:t>
                </a:r>
                <a:r>
                  <a:rPr lang="en-US" altLang="ko-KR" sz="2100" dirty="0">
                    <a:latin typeface="THE삐끗삐끗" panose="02020503020101020101" pitchFamily="18" charset="-127"/>
                    <a:ea typeface="THE삐끗삐끗" panose="02020503020101020101" pitchFamily="18" charset="-127"/>
                    <a:cs typeface="THE삐끗삐끗" panose="02020503020101020101" pitchFamily="18" charset="-127"/>
                  </a:rPr>
                  <a:t>MAP, MRR </a:t>
                </a:r>
                <a:r>
                  <a:rPr lang="ko-KR" altLang="en-US" sz="2100" dirty="0">
                    <a:latin typeface="THE삐끗삐끗" panose="02020503020101020101" pitchFamily="18" charset="-127"/>
                    <a:ea typeface="THE삐끗삐끗" panose="02020503020101020101" pitchFamily="18" charset="-127"/>
                    <a:cs typeface="THE삐끗삐끗" panose="02020503020101020101" pitchFamily="18" charset="-127"/>
                  </a:rPr>
                  <a:t>점수에 영향이 더 크다</a:t>
                </a:r>
                <a:r>
                  <a:rPr lang="en-US" altLang="ko-KR" sz="2100" dirty="0">
                    <a:latin typeface="THE삐끗삐끗" panose="02020503020101020101" pitchFamily="18" charset="-127"/>
                    <a:ea typeface="THE삐끗삐끗" panose="02020503020101020101" pitchFamily="18" charset="-127"/>
                    <a:cs typeface="THE삐끗삐끗" panose="02020503020101020101" pitchFamily="18" charset="-127"/>
                  </a:rPr>
                  <a:t>.</a:t>
                </a:r>
              </a:p>
              <a:p>
                <a:r>
                  <a:rPr lang="ko-KR" altLang="en-US" sz="2100" dirty="0">
                    <a:latin typeface="THE삐끗삐끗" panose="02020503020101020101" pitchFamily="18" charset="-127"/>
                    <a:ea typeface="THE삐끗삐끗" panose="02020503020101020101" pitchFamily="18" charset="-127"/>
                    <a:cs typeface="THE삐끗삐끗" panose="02020503020101020101" pitchFamily="18" charset="-127"/>
                  </a:rPr>
                  <a:t>버그 리포트 수가 많을수록</a:t>
                </a:r>
                <a:r>
                  <a:rPr lang="en-US" altLang="ko-KR" sz="2100" dirty="0">
                    <a:latin typeface="THE삐끗삐끗" panose="02020503020101020101" pitchFamily="18" charset="-127"/>
                    <a:ea typeface="THE삐끗삐끗" panose="02020503020101020101" pitchFamily="18" charset="-127"/>
                    <a:cs typeface="THE삐끗삐끗" panose="02020503020101020101" pitchFamily="18" charset="-127"/>
                  </a:rPr>
                  <a:t>, </a:t>
                </a:r>
                <a:r>
                  <a:rPr lang="ko-KR" altLang="en-US" sz="2100" dirty="0">
                    <a:latin typeface="THE삐끗삐끗" panose="02020503020101020101" pitchFamily="18" charset="-127"/>
                    <a:ea typeface="THE삐끗삐끗" panose="02020503020101020101" pitchFamily="18" charset="-127"/>
                    <a:cs typeface="THE삐끗삐끗" panose="02020503020101020101" pitchFamily="18" charset="-127"/>
                  </a:rPr>
                  <a:t>프로젝트 사이즈가 클수록 </a:t>
                </a:r>
                <a:r>
                  <a:rPr lang="en-US" altLang="ko-KR" sz="2100" dirty="0">
                    <a:latin typeface="THE삐끗삐끗" panose="02020503020101020101" pitchFamily="18" charset="-127"/>
                    <a:ea typeface="THE삐끗삐끗" panose="02020503020101020101" pitchFamily="18" charset="-127"/>
                    <a:cs typeface="THE삐끗삐끗" panose="02020503020101020101" pitchFamily="18" charset="-127"/>
                  </a:rPr>
                  <a:t>highest score </a:t>
                </a:r>
                <a:r>
                  <a:rPr lang="ko-KR" altLang="en-US" sz="2100" dirty="0">
                    <a:latin typeface="THE삐끗삐끗" panose="02020503020101020101" pitchFamily="18" charset="-127"/>
                    <a:ea typeface="THE삐끗삐끗" panose="02020503020101020101" pitchFamily="18" charset="-127"/>
                    <a:cs typeface="THE삐끗삐끗" panose="02020503020101020101" pitchFamily="18" charset="-127"/>
                  </a:rPr>
                  <a:t>지역이 좁아진다</a:t>
                </a:r>
                <a:r>
                  <a:rPr lang="en-US" altLang="ko-KR" sz="2100" dirty="0">
                    <a:latin typeface="THE삐끗삐끗" panose="02020503020101020101" pitchFamily="18" charset="-127"/>
                    <a:ea typeface="THE삐끗삐끗" panose="02020503020101020101" pitchFamily="18" charset="-127"/>
                    <a:cs typeface="THE삐끗삐끗" panose="02020503020101020101" pitchFamily="18" charset="-127"/>
                  </a:rPr>
                  <a:t>.</a:t>
                </a:r>
              </a:p>
              <a:p>
                <a:r>
                  <a:rPr lang="en-US" altLang="ko-KR" sz="2100" dirty="0">
                    <a:latin typeface="THE삐끗삐끗" panose="02020503020101020101" pitchFamily="18" charset="-127"/>
                    <a:ea typeface="THE삐끗삐끗" panose="02020503020101020101" pitchFamily="18" charset="-127"/>
                    <a:cs typeface="THE삐끗삐끗" panose="02020503020101020101" pitchFamily="18" charset="-127"/>
                  </a:rPr>
                  <a:t>k=120</a:t>
                </a:r>
                <a:r>
                  <a:rPr lang="ko-KR" altLang="en-US" sz="2100" dirty="0">
                    <a:latin typeface="THE삐끗삐끗" panose="02020503020101020101" pitchFamily="18" charset="-127"/>
                    <a:ea typeface="THE삐끗삐끗" panose="02020503020101020101" pitchFamily="18" charset="-127"/>
                    <a:cs typeface="THE삐끗삐끗" panose="02020503020101020101" pitchFamily="18" charset="-127"/>
                  </a:rPr>
                  <a:t>일 때 점수가 높다</a:t>
                </a:r>
                <a:r>
                  <a:rPr lang="en-US" altLang="ko-KR" sz="2100" dirty="0">
                    <a:latin typeface="THE삐끗삐끗" panose="02020503020101020101" pitchFamily="18" charset="-127"/>
                    <a:ea typeface="THE삐끗삐끗" panose="02020503020101020101" pitchFamily="18" charset="-127"/>
                    <a:cs typeface="THE삐끗삐끗" panose="02020503020101020101" pitchFamily="18" charset="-127"/>
                  </a:rPr>
                  <a:t>. </a:t>
                </a:r>
                <a:endParaRPr lang="ko-KR" altLang="en-US" sz="2100" dirty="0">
                  <a:latin typeface="THE삐끗삐끗" panose="02020503020101020101" pitchFamily="18" charset="-127"/>
                  <a:ea typeface="THE삐끗삐끗" panose="02020503020101020101" pitchFamily="18" charset="-127"/>
                  <a:cs typeface="THE삐끗삐끗" panose="02020503020101020101" pitchFamily="18" charset="-127"/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23B08DD-A465-4A3E-98B3-96D769D93B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913" y="838986"/>
                <a:ext cx="10727703" cy="1384995"/>
              </a:xfrm>
              <a:prstGeom prst="rect">
                <a:avLst/>
              </a:prstGeom>
              <a:blipFill>
                <a:blip r:embed="rId2"/>
                <a:stretch>
                  <a:fillRect l="-682" t="-3084" b="-74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그림 4">
            <a:extLst>
              <a:ext uri="{FF2B5EF4-FFF2-40B4-BE49-F238E27FC236}">
                <a16:creationId xmlns:a16="http://schemas.microsoft.com/office/drawing/2014/main" id="{54258888-EDF8-472F-AD77-E8E0A0127B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791" y="2148567"/>
            <a:ext cx="6772279" cy="453420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8F6173F-BBB8-4BAE-9572-09F909EA44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0792" y="3173370"/>
            <a:ext cx="6922417" cy="2330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3830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4C8AFAB-EE5E-4BA5-87E3-D6938A5186D7}"/>
              </a:ext>
            </a:extLst>
          </p:cNvPr>
          <p:cNvSpPr txBox="1"/>
          <p:nvPr/>
        </p:nvSpPr>
        <p:spPr>
          <a:xfrm>
            <a:off x="9775597" y="11347"/>
            <a:ext cx="24164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altLang="ko-KR" sz="2000" dirty="0">
                <a:solidFill>
                  <a:prstClr val="black"/>
                </a:solidFill>
                <a:latin typeface="Masque" panose="020B07030603020A0203" pitchFamily="34" charset="0"/>
                <a:ea typeface="THE삐끗삐끗" panose="02020503020101020101" pitchFamily="18" charset="-127"/>
                <a:cs typeface="THE삐끗삐끗" panose="02020503020101020101" pitchFamily="18" charset="-127"/>
              </a:rPr>
              <a:t>experimental</a:t>
            </a:r>
          </a:p>
          <a:p>
            <a:pPr lvl="0" algn="ctr">
              <a:defRPr/>
            </a:pPr>
            <a:r>
              <a:rPr lang="en-US" altLang="ko-KR" sz="2000" dirty="0">
                <a:solidFill>
                  <a:prstClr val="black"/>
                </a:solidFill>
                <a:latin typeface="Masque" panose="020B07030603020A0203" pitchFamily="34" charset="0"/>
                <a:ea typeface="THE삐끗삐끗" panose="02020503020101020101" pitchFamily="18" charset="-127"/>
                <a:cs typeface="THE삐끗삐끗" panose="02020503020101020101" pitchFamily="18" charset="-127"/>
              </a:rPr>
              <a:t>results</a:t>
            </a:r>
            <a:endParaRPr lang="ko-KR" altLang="en-US" sz="2000" dirty="0">
              <a:solidFill>
                <a:prstClr val="black"/>
              </a:solidFill>
              <a:latin typeface="Masque" panose="020B07030603020A0203" pitchFamily="34" charset="0"/>
              <a:ea typeface="THE삐끗삐끗" panose="02020503020101020101" pitchFamily="18" charset="-127"/>
              <a:cs typeface="THE삐끗삐끗" panose="020205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09005B-A8C6-4C02-A305-6B3414A04926}"/>
              </a:ext>
            </a:extLst>
          </p:cNvPr>
          <p:cNvSpPr txBox="1"/>
          <p:nvPr/>
        </p:nvSpPr>
        <p:spPr>
          <a:xfrm>
            <a:off x="0" y="11347"/>
            <a:ext cx="8041064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5.3. Influence rate of each  type of analyzed data</a:t>
            </a:r>
            <a:endParaRPr lang="ko-KR" altLang="en-US" sz="2300" dirty="0"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ABFD793-F565-4462-804E-485D0FCCA306}"/>
              </a:ext>
            </a:extLst>
          </p:cNvPr>
          <p:cNvSpPr txBox="1"/>
          <p:nvPr/>
        </p:nvSpPr>
        <p:spPr>
          <a:xfrm>
            <a:off x="358219" y="719233"/>
            <a:ext cx="890832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어떤 변수 값이 </a:t>
            </a:r>
            <a:r>
              <a:rPr lang="ko-KR" altLang="en-US" sz="2100" dirty="0" err="1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좋은지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알기 위해서 최적화된 알파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, </a:t>
            </a:r>
            <a:r>
              <a:rPr lang="ko-KR" altLang="en-US" sz="2100" dirty="0" err="1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베타값에서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조사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CDEC767-BD08-4213-903A-DE833F1EF2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219" y="1315171"/>
            <a:ext cx="6849556" cy="28304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F77D9A5-3A73-439B-97B8-53E8E92C0694}"/>
              </a:ext>
            </a:extLst>
          </p:cNvPr>
          <p:cNvSpPr txBox="1"/>
          <p:nvPr/>
        </p:nvSpPr>
        <p:spPr>
          <a:xfrm>
            <a:off x="358219" y="4490674"/>
            <a:ext cx="1147556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-  </a:t>
            </a:r>
            <a:r>
              <a:rPr lang="en-US" altLang="ko-KR" sz="2100" dirty="0" err="1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StraceScore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=</a:t>
            </a:r>
            <a:r>
              <a:rPr lang="en-US" altLang="ko-KR" sz="2100" dirty="0" err="1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StructVsmScore+SimiBugScore</a:t>
            </a:r>
            <a:endParaRPr lang="en-US" altLang="ko-KR" sz="2100" dirty="0"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  <a:p>
            <a:pPr marL="342900" indent="-342900" algn="l">
              <a:buFontTx/>
              <a:buChar char="-"/>
            </a:pP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source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file is boosted only when a bug report contains stack traces [23]</a:t>
            </a:r>
          </a:p>
          <a:p>
            <a:pPr marL="342900" indent="-342900" algn="l">
              <a:buFontTx/>
              <a:buChar char="-"/>
            </a:pP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stack trace 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포함 여부에 따라 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influence rate 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분석함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.</a:t>
            </a:r>
          </a:p>
          <a:p>
            <a:pPr marL="342900" indent="-342900" algn="l">
              <a:buFontTx/>
              <a:buChar char="-"/>
            </a:pP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stack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trace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가 포함되었을 때 큰 부분을 차지하기 때문에 정확성 높이기에 필요한 정보이다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.</a:t>
            </a:r>
          </a:p>
          <a:p>
            <a:pPr marL="342900" indent="-342900" algn="l">
              <a:buFontTx/>
              <a:buChar char="-"/>
            </a:pP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버그리포트의 </a:t>
            </a:r>
            <a:r>
              <a:rPr lang="en-US" altLang="ko-KR" sz="2100" dirty="0" err="1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summar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와 </a:t>
            </a:r>
            <a:r>
              <a:rPr lang="en-US" altLang="ko-KR" sz="2100" dirty="0" err="1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descriptio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은 모듈 이름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(class, method, variable) 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사용해서 자세히 </a:t>
            </a:r>
            <a:r>
              <a:rPr lang="ko-KR" altLang="en-US" sz="2100" dirty="0" err="1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적어야함</a:t>
            </a:r>
            <a:endParaRPr lang="en-US" altLang="ko-KR" sz="2100" dirty="0"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  <a:p>
            <a:pPr marL="342900" indent="-342900" algn="l">
              <a:buFontTx/>
              <a:buChar char="-"/>
            </a:pP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버그리포트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-</a:t>
            </a:r>
            <a:r>
              <a:rPr lang="ko-KR" altLang="en-US" sz="2100" dirty="0" err="1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소스파일간의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유사도 계산 위해 모듈 이름은 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human-readable 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단어여야 한다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. </a:t>
            </a:r>
            <a:endParaRPr lang="ko-KR" altLang="en-US" sz="2100" dirty="0"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9D48E55-7B4C-4914-88CE-1A71040AB776}"/>
              </a:ext>
            </a:extLst>
          </p:cNvPr>
          <p:cNvSpPr txBox="1"/>
          <p:nvPr/>
        </p:nvSpPr>
        <p:spPr>
          <a:xfrm>
            <a:off x="7437748" y="1134731"/>
            <a:ext cx="423263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- 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통합 점수인 </a:t>
            </a:r>
            <a:r>
              <a:rPr lang="en-US" altLang="ko-KR" sz="2100" dirty="0" err="1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BliaFileScore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에서 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influenced rate.</a:t>
            </a:r>
          </a:p>
          <a:p>
            <a:pPr marL="342900" indent="-342900" algn="l">
              <a:buFontTx/>
              <a:buChar char="-"/>
            </a:pP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평균적인 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influence rate</a:t>
            </a:r>
          </a:p>
          <a:p>
            <a:pPr marL="342900" indent="-342900" algn="l">
              <a:buFontTx/>
              <a:buChar char="-"/>
            </a:pPr>
            <a:endParaRPr lang="ko-KR" altLang="en-US" sz="2100" dirty="0" err="1"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046431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4C8AFAB-EE5E-4BA5-87E3-D6938A5186D7}"/>
              </a:ext>
            </a:extLst>
          </p:cNvPr>
          <p:cNvSpPr txBox="1"/>
          <p:nvPr/>
        </p:nvSpPr>
        <p:spPr>
          <a:xfrm>
            <a:off x="9775597" y="11347"/>
            <a:ext cx="24164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altLang="ko-KR" sz="2000" dirty="0">
                <a:solidFill>
                  <a:prstClr val="black"/>
                </a:solidFill>
                <a:latin typeface="Masque" panose="020B07030603020A0203" pitchFamily="34" charset="0"/>
                <a:ea typeface="THE삐끗삐끗" panose="02020503020101020101" pitchFamily="18" charset="-127"/>
                <a:cs typeface="THE삐끗삐끗" panose="02020503020101020101" pitchFamily="18" charset="-127"/>
              </a:rPr>
              <a:t>experimental</a:t>
            </a:r>
          </a:p>
          <a:p>
            <a:pPr lvl="0" algn="ctr">
              <a:defRPr/>
            </a:pPr>
            <a:r>
              <a:rPr lang="en-US" altLang="ko-KR" sz="2000" dirty="0">
                <a:solidFill>
                  <a:prstClr val="black"/>
                </a:solidFill>
                <a:latin typeface="Masque" panose="020B07030603020A0203" pitchFamily="34" charset="0"/>
                <a:ea typeface="THE삐끗삐끗" panose="02020503020101020101" pitchFamily="18" charset="-127"/>
                <a:cs typeface="THE삐끗삐끗" panose="02020503020101020101" pitchFamily="18" charset="-127"/>
              </a:rPr>
              <a:t>results</a:t>
            </a:r>
            <a:endParaRPr lang="ko-KR" altLang="en-US" sz="2000" dirty="0">
              <a:solidFill>
                <a:prstClr val="black"/>
              </a:solidFill>
              <a:latin typeface="Masque" panose="020B07030603020A0203" pitchFamily="34" charset="0"/>
              <a:ea typeface="THE삐끗삐끗" panose="02020503020101020101" pitchFamily="18" charset="-127"/>
              <a:cs typeface="THE삐끗삐끗" panose="020205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09005B-A8C6-4C02-A305-6B3414A04926}"/>
              </a:ext>
            </a:extLst>
          </p:cNvPr>
          <p:cNvSpPr txBox="1"/>
          <p:nvPr/>
        </p:nvSpPr>
        <p:spPr>
          <a:xfrm>
            <a:off x="0" y="11347"/>
            <a:ext cx="8041064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5.4. Bug localization at the method level</a:t>
            </a:r>
            <a:endParaRPr lang="ko-KR" altLang="en-US" sz="2300" dirty="0"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401998B-E3C1-4020-8A57-A6CED4F4A2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081" y="471364"/>
            <a:ext cx="6419850" cy="14287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080F622-C061-482F-A50A-A6C6504E8AAE}"/>
              </a:ext>
            </a:extLst>
          </p:cNvPr>
          <p:cNvSpPr txBox="1"/>
          <p:nvPr/>
        </p:nvSpPr>
        <p:spPr>
          <a:xfrm>
            <a:off x="567081" y="1913855"/>
            <a:ext cx="1139700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[38]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과 비교하려 했으나 공개적인 데이터셋 없어서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, spectrum-based bug localization 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프로그램 실행이 필요해서 정확한 비교가 어렵다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→ 통계적으로 분석하기 때문에 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computation cost 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줄여준다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E0D024-D158-4DE0-B0C1-08B1C2677DDA}"/>
              </a:ext>
            </a:extLst>
          </p:cNvPr>
          <p:cNvSpPr txBox="1"/>
          <p:nvPr/>
        </p:nvSpPr>
        <p:spPr>
          <a:xfrm>
            <a:off x="567081" y="2725404"/>
            <a:ext cx="1139700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모든 버그 리포트가 코드 라인 </a:t>
            </a:r>
            <a:r>
              <a:rPr lang="ko-KR" altLang="en-US" sz="2100" dirty="0" err="1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고치는거로만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수정되지는 않음</a:t>
            </a:r>
            <a:endParaRPr lang="en-US" altLang="ko-KR" sz="2100" dirty="0"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  <a:p>
            <a:pPr algn="l"/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ex)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</a:t>
            </a:r>
            <a:r>
              <a:rPr lang="en-US" altLang="ko-KR" sz="2100" dirty="0" err="1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javadoc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문서가 수정되었고 관련된 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member variable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들이 수정된다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.</a:t>
            </a:r>
            <a:endParaRPr lang="ko-KR" altLang="en-US" sz="2100" dirty="0" err="1"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6191640-9208-4ABB-B8A8-516D217F5D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68" y="3621939"/>
            <a:ext cx="8932290" cy="308814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9A479A5-98F6-4F4F-8991-0019FD7C48C3}"/>
              </a:ext>
            </a:extLst>
          </p:cNvPr>
          <p:cNvSpPr txBox="1"/>
          <p:nvPr/>
        </p:nvSpPr>
        <p:spPr>
          <a:xfrm>
            <a:off x="8568965" y="2725404"/>
            <a:ext cx="3223967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감마 값을 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0~0.9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</a:t>
            </a:r>
            <a:r>
              <a:rPr lang="ko-KR" altLang="en-US" sz="2100" dirty="0" err="1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바꿔봄</a:t>
            </a:r>
            <a:endParaRPr lang="en-US" altLang="ko-KR" sz="2100" dirty="0"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  <a:p>
            <a:pPr algn="l"/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highest value 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평가하기 </a:t>
            </a:r>
            <a:r>
              <a:rPr lang="ko-KR" altLang="en-US" sz="2100" dirty="0" err="1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힘듬</a:t>
            </a:r>
            <a:endParaRPr lang="en-US" altLang="ko-KR" sz="2100" dirty="0"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  <a:p>
            <a:pPr algn="l"/>
            <a:endParaRPr lang="en-US" altLang="ko-KR" sz="2100" dirty="0"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  <a:p>
            <a:pPr algn="l"/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하지만 메소드 레벨의 접근 가능성 발견 → 향상 위해 연구 필요</a:t>
            </a:r>
          </a:p>
        </p:txBody>
      </p:sp>
    </p:spTree>
    <p:extLst>
      <p:ext uri="{BB962C8B-B14F-4D97-AF65-F5344CB8AC3E}">
        <p14:creationId xmlns:p14="http://schemas.microsoft.com/office/powerpoint/2010/main" val="135523429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6A767C1-CFB7-4012-91CA-C53A84F2F06B}"/>
              </a:ext>
            </a:extLst>
          </p:cNvPr>
          <p:cNvSpPr txBox="1"/>
          <p:nvPr/>
        </p:nvSpPr>
        <p:spPr>
          <a:xfrm>
            <a:off x="557752" y="1607454"/>
            <a:ext cx="110764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sque" panose="020B07030603020A0203" pitchFamily="34" charset="0"/>
                <a:ea typeface="THE삐끗삐끗" panose="02020503020101020101" pitchFamily="18" charset="-127"/>
                <a:cs typeface="THE삐끗삐끗" panose="02020503020101020101" pitchFamily="18" charset="-127"/>
              </a:rPr>
              <a:t>Threats to validity</a:t>
            </a:r>
            <a:endParaRPr kumimoji="0" lang="ko-KR" altLang="en-US" sz="6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asque" panose="020B07030603020A0203" pitchFamily="34" charset="0"/>
              <a:ea typeface="THE삐끗삐끗" panose="02020503020101020101" pitchFamily="18" charset="-127"/>
              <a:cs typeface="THE삐끗삐끗" panose="020205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AC429F-2595-4DFE-80D8-BC27DCA1B6D9}"/>
              </a:ext>
            </a:extLst>
          </p:cNvPr>
          <p:cNvSpPr txBox="1"/>
          <p:nvPr/>
        </p:nvSpPr>
        <p:spPr>
          <a:xfrm>
            <a:off x="320510" y="179202"/>
            <a:ext cx="116892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000" dirty="0">
                <a:solidFill>
                  <a:prstClr val="black"/>
                </a:solidFill>
                <a:latin typeface="Rockwell Extra Bold" panose="02060903040505020403" pitchFamily="18" charset="0"/>
                <a:ea typeface="THE삐끗삐끗" panose="02020503020101020101" pitchFamily="18" charset="-127"/>
                <a:cs typeface="THE삐끗삐끗" panose="02020503020101020101" pitchFamily="18" charset="-127"/>
              </a:rPr>
              <a:t>6</a:t>
            </a:r>
            <a:endParaRPr kumimoji="0" lang="ko-KR" altLang="en-US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ckwell Extra Bold" panose="02060903040505020403" pitchFamily="18" charset="0"/>
              <a:ea typeface="THE삐끗삐끗" panose="02020503020101020101" pitchFamily="18" charset="-127"/>
              <a:cs typeface="THE삐끗삐끗" panose="020205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F2A49F1-4B9B-44D0-8A69-F855B13FCA55}"/>
              </a:ext>
            </a:extLst>
          </p:cNvPr>
          <p:cNvSpPr txBox="1"/>
          <p:nvPr/>
        </p:nvSpPr>
        <p:spPr>
          <a:xfrm>
            <a:off x="2630078" y="3346515"/>
            <a:ext cx="707010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한계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, generalizability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의 유효성</a:t>
            </a:r>
            <a:endParaRPr lang="en-US" altLang="ko-KR" sz="2100" dirty="0"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  <a:p>
            <a:pPr algn="l"/>
            <a:endParaRPr lang="en-US" altLang="ko-KR" sz="2100" dirty="0"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  <a:p>
            <a:pPr marL="342900" indent="-342900" algn="l">
              <a:buFontTx/>
              <a:buChar char="-"/>
            </a:pP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internal validity</a:t>
            </a:r>
          </a:p>
          <a:p>
            <a:pPr marL="342900" indent="-342900" algn="l">
              <a:buFontTx/>
              <a:buChar char="-"/>
            </a:pP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external validity</a:t>
            </a:r>
          </a:p>
          <a:p>
            <a:pPr marL="342900" indent="-342900" algn="l">
              <a:buFontTx/>
              <a:buChar char="-"/>
            </a:pP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construct validity</a:t>
            </a:r>
          </a:p>
          <a:p>
            <a:pPr marL="342900" indent="-342900" algn="l">
              <a:buFontTx/>
              <a:buChar char="-"/>
            </a:pP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reliability</a:t>
            </a:r>
            <a:endParaRPr lang="ko-KR" altLang="en-US" sz="2100" dirty="0" err="1"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751569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4C8AFAB-EE5E-4BA5-87E3-D6938A5186D7}"/>
              </a:ext>
            </a:extLst>
          </p:cNvPr>
          <p:cNvSpPr txBox="1"/>
          <p:nvPr/>
        </p:nvSpPr>
        <p:spPr>
          <a:xfrm>
            <a:off x="8795209" y="11347"/>
            <a:ext cx="33967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altLang="ko-KR" sz="2000" dirty="0">
                <a:solidFill>
                  <a:prstClr val="black"/>
                </a:solidFill>
                <a:latin typeface="Masque" panose="020B07030603020A0203" pitchFamily="34" charset="0"/>
                <a:ea typeface="THE삐끗삐끗" panose="02020503020101020101" pitchFamily="18" charset="-127"/>
                <a:cs typeface="THE삐끗삐끗" panose="02020503020101020101" pitchFamily="18" charset="-127"/>
              </a:rPr>
              <a:t>Threats to validity</a:t>
            </a:r>
            <a:endParaRPr lang="ko-KR" altLang="en-US" sz="2000" dirty="0">
              <a:solidFill>
                <a:prstClr val="black"/>
              </a:solidFill>
              <a:latin typeface="Masque" panose="020B07030603020A0203" pitchFamily="34" charset="0"/>
              <a:ea typeface="THE삐끗삐끗" panose="02020503020101020101" pitchFamily="18" charset="-127"/>
              <a:cs typeface="THE삐끗삐끗" panose="020205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09005B-A8C6-4C02-A305-6B3414A04926}"/>
              </a:ext>
            </a:extLst>
          </p:cNvPr>
          <p:cNvSpPr txBox="1"/>
          <p:nvPr/>
        </p:nvSpPr>
        <p:spPr>
          <a:xfrm>
            <a:off x="0" y="11347"/>
            <a:ext cx="8041064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6.1. Internal validity</a:t>
            </a:r>
            <a:endParaRPr lang="ko-KR" altLang="en-US" sz="2300" dirty="0"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1A1283-FE79-4A29-BAFF-455DD19B5555}"/>
              </a:ext>
            </a:extLst>
          </p:cNvPr>
          <p:cNvSpPr txBox="1"/>
          <p:nvPr/>
        </p:nvSpPr>
        <p:spPr>
          <a:xfrm>
            <a:off x="282804" y="593889"/>
            <a:ext cx="11321592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[19][23]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와 동일한 데이터셋 사용함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(3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개의 프로젝트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).</a:t>
            </a:r>
          </a:p>
          <a:p>
            <a:pPr algn="l"/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데이터에 오류가 있을 수도 있기 때문에 버그 리포트를 검토함 → 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status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가 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“REOPENED”, “NEW”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인 거 두개 발견</a:t>
            </a:r>
            <a:endParaRPr lang="en-US" altLang="ko-KR" sz="2100" dirty="0"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  <a:p>
            <a:pPr algn="l"/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fixed date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가 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bug repository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와 매치되지 않는 버그들이 많아서 수정함</a:t>
            </a:r>
            <a:endParaRPr lang="en-US" altLang="ko-KR" sz="2100" dirty="0"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17E3DA-4FB1-40CD-BACE-5710C4748672}"/>
              </a:ext>
            </a:extLst>
          </p:cNvPr>
          <p:cNvSpPr txBox="1"/>
          <p:nvPr/>
        </p:nvSpPr>
        <p:spPr>
          <a:xfrm>
            <a:off x="0" y="2049108"/>
            <a:ext cx="8041064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6.2. External validity</a:t>
            </a:r>
            <a:endParaRPr lang="ko-KR" altLang="en-US" sz="2300" dirty="0"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BFC8FD-2AF7-438A-9B5D-8EBD8522AD41}"/>
              </a:ext>
            </a:extLst>
          </p:cNvPr>
          <p:cNvSpPr txBox="1"/>
          <p:nvPr/>
        </p:nvSpPr>
        <p:spPr>
          <a:xfrm>
            <a:off x="518474" y="2495384"/>
            <a:ext cx="11321592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선택한 프로젝트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; 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앞선 연구에서 </a:t>
            </a:r>
            <a:r>
              <a:rPr lang="ko-KR" altLang="en-US" sz="2100" dirty="0" err="1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사용된것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, 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유명하지만 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generalizable?</a:t>
            </a:r>
          </a:p>
          <a:p>
            <a:pPr algn="l"/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improvement 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평가를 위해 통계적 테스트를 함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(Wilcoxon Rank-Sum test) 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→ 의미가 있는 정도의 향상인가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?</a:t>
            </a:r>
          </a:p>
          <a:p>
            <a:pPr algn="l"/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(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미래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) 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다른 종류의 프로젝트로 확장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, improvement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가 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significant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한지 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statistical test.</a:t>
            </a:r>
            <a:endParaRPr lang="ko-KR" altLang="en-US" sz="2100" dirty="0" err="1"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2394BE-6FCD-4A0B-BD5F-3430FBB793C8}"/>
              </a:ext>
            </a:extLst>
          </p:cNvPr>
          <p:cNvSpPr txBox="1"/>
          <p:nvPr/>
        </p:nvSpPr>
        <p:spPr>
          <a:xfrm>
            <a:off x="0" y="3916341"/>
            <a:ext cx="8041064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6.3. Construct validity</a:t>
            </a:r>
            <a:endParaRPr lang="ko-KR" altLang="en-US" sz="2300" dirty="0"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5C8FD2-BE33-43C7-A569-F46B2CE87008}"/>
              </a:ext>
            </a:extLst>
          </p:cNvPr>
          <p:cNvSpPr txBox="1"/>
          <p:nvPr/>
        </p:nvSpPr>
        <p:spPr>
          <a:xfrm>
            <a:off x="518474" y="4362617"/>
            <a:ext cx="1091623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evaluation metric: Top N rank, MAP, MRR</a:t>
            </a:r>
          </a:p>
          <a:p>
            <a:pPr algn="l"/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[19-21,23] 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에서 사용된 방법이고 잘 알려진 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IR metric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이다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. 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→ 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construct validity 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강하다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.</a:t>
            </a:r>
            <a:endParaRPr lang="ko-KR" altLang="en-US" sz="2100" dirty="0" err="1"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666603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A75022-1359-4589-B245-9711A233C4EB}"/>
              </a:ext>
            </a:extLst>
          </p:cNvPr>
          <p:cNvSpPr txBox="1"/>
          <p:nvPr/>
        </p:nvSpPr>
        <p:spPr>
          <a:xfrm>
            <a:off x="245097" y="377072"/>
            <a:ext cx="5081047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Contribution</a:t>
            </a:r>
            <a:endParaRPr lang="ko-KR" altLang="en-US" sz="2300" dirty="0"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B86F6F-E5EB-4B2E-84AB-071331CD8C99}"/>
              </a:ext>
            </a:extLst>
          </p:cNvPr>
          <p:cNvSpPr txBox="1"/>
          <p:nvPr/>
        </p:nvSpPr>
        <p:spPr>
          <a:xfrm>
            <a:off x="490194" y="970961"/>
            <a:ext cx="10642861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buAutoNum type="arabicPeriod"/>
            </a:pP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content, stack traces, 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버그리포트의 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comment, 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소스파일의 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structured info, 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소스파일의 히스토리 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활용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. File level 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뿐만 아니라 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Method Level</a:t>
            </a:r>
          </a:p>
          <a:p>
            <a:pPr marL="457200" indent="-457200" algn="l">
              <a:buAutoNum type="arabicPeriod"/>
            </a:pP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분석한 정보들의 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influence rate 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변수의 최적화 범위 찾음</a:t>
            </a:r>
            <a:endParaRPr lang="en-US" altLang="ko-KR" sz="2300" dirty="0"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  <a:p>
            <a:pPr marL="457200" indent="-457200" algn="l">
              <a:buAutoNum type="arabicPeriod"/>
            </a:pP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Localization 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정확성 높이기 위해 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comments, fixed method, 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각각 버그 리포트의 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fixed commits 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를 추가함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.</a:t>
            </a:r>
          </a:p>
          <a:p>
            <a:pPr marL="457200" indent="-457200" algn="l">
              <a:buAutoNum type="arabicPeriod"/>
            </a:pPr>
            <a:endParaRPr lang="ko-KR" altLang="en-US" sz="2300" dirty="0"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D6C6D3-EBCD-402D-855C-AC7334FEDBD3}"/>
              </a:ext>
            </a:extLst>
          </p:cNvPr>
          <p:cNvSpPr txBox="1"/>
          <p:nvPr/>
        </p:nvSpPr>
        <p:spPr>
          <a:xfrm>
            <a:off x="245097" y="2888289"/>
            <a:ext cx="5081047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목차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E3A0CC-42D7-4A52-B6F4-03697E2ACD7F}"/>
              </a:ext>
            </a:extLst>
          </p:cNvPr>
          <p:cNvSpPr txBox="1"/>
          <p:nvPr/>
        </p:nvSpPr>
        <p:spPr>
          <a:xfrm>
            <a:off x="490194" y="3808429"/>
            <a:ext cx="11019934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Section2) background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 설명</a:t>
            </a:r>
            <a:endParaRPr lang="en-US" altLang="ko-KR" sz="2300" dirty="0"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  <a:p>
            <a:pPr algn="l"/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Section3) BLIA 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설명</a:t>
            </a:r>
            <a:endParaRPr lang="en-US" altLang="ko-KR" sz="2300" dirty="0"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  <a:p>
            <a:pPr algn="l"/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Section4) 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실험 디자인과 평가 방법 설명</a:t>
            </a:r>
            <a:endParaRPr lang="en-US" altLang="ko-KR" sz="2300" dirty="0"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  <a:p>
            <a:pPr algn="l"/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Section5 &amp; 6) 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실험결과와 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threats</a:t>
            </a:r>
          </a:p>
          <a:p>
            <a:pPr algn="l"/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Section7) 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관련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연구 조사</a:t>
            </a:r>
            <a:endParaRPr lang="en-US" altLang="ko-KR" sz="2300" dirty="0"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  <a:p>
            <a:pPr algn="l"/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Section8) 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결론과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연구 방향 제시 </a:t>
            </a:r>
          </a:p>
        </p:txBody>
      </p:sp>
    </p:spTree>
    <p:extLst>
      <p:ext uri="{BB962C8B-B14F-4D97-AF65-F5344CB8AC3E}">
        <p14:creationId xmlns:p14="http://schemas.microsoft.com/office/powerpoint/2010/main" val="42069991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4C8AFAB-EE5E-4BA5-87E3-D6938A5186D7}"/>
              </a:ext>
            </a:extLst>
          </p:cNvPr>
          <p:cNvSpPr txBox="1"/>
          <p:nvPr/>
        </p:nvSpPr>
        <p:spPr>
          <a:xfrm>
            <a:off x="8795209" y="11347"/>
            <a:ext cx="33967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altLang="ko-KR" sz="2000" dirty="0">
                <a:solidFill>
                  <a:prstClr val="black"/>
                </a:solidFill>
                <a:latin typeface="Masque" panose="020B07030603020A0203" pitchFamily="34" charset="0"/>
                <a:ea typeface="THE삐끗삐끗" panose="02020503020101020101" pitchFamily="18" charset="-127"/>
                <a:cs typeface="THE삐끗삐끗" panose="02020503020101020101" pitchFamily="18" charset="-127"/>
              </a:rPr>
              <a:t>Threats to validity</a:t>
            </a:r>
            <a:endParaRPr lang="ko-KR" altLang="en-US" sz="2000" dirty="0">
              <a:solidFill>
                <a:prstClr val="black"/>
              </a:solidFill>
              <a:latin typeface="Masque" panose="020B07030603020A0203" pitchFamily="34" charset="0"/>
              <a:ea typeface="THE삐끗삐끗" panose="02020503020101020101" pitchFamily="18" charset="-127"/>
              <a:cs typeface="THE삐끗삐끗" panose="020205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09005B-A8C6-4C02-A305-6B3414A04926}"/>
              </a:ext>
            </a:extLst>
          </p:cNvPr>
          <p:cNvSpPr txBox="1"/>
          <p:nvPr/>
        </p:nvSpPr>
        <p:spPr>
          <a:xfrm>
            <a:off x="0" y="11347"/>
            <a:ext cx="8041064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6.4. Reliability</a:t>
            </a:r>
            <a:endParaRPr lang="ko-KR" altLang="en-US" sz="2300" dirty="0"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D12C48-0364-43ED-B210-49F47650AE20}"/>
              </a:ext>
            </a:extLst>
          </p:cNvPr>
          <p:cNvSpPr txBox="1"/>
          <p:nvPr/>
        </p:nvSpPr>
        <p:spPr>
          <a:xfrm>
            <a:off x="518474" y="575035"/>
            <a:ext cx="11001081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알파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, 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베타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, 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감마의 </a:t>
            </a:r>
            <a:r>
              <a:rPr lang="ko-KR" altLang="en-US" sz="2100" dirty="0" err="1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최적값을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찾았다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. 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하지만 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parameter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의 종류에 따라 다른 결과를 얻는다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. BLIA 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뿐만 아니라 다른 툴들도 그렇다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. best accuracy 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비슷한 방법으로 찾음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. </a:t>
            </a:r>
          </a:p>
          <a:p>
            <a:pPr algn="l"/>
            <a:r>
              <a:rPr lang="en-US" altLang="ko-KR" sz="2100" dirty="0" err="1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rVSMScore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이랑 </a:t>
            </a:r>
            <a:r>
              <a:rPr lang="en-US" altLang="ko-KR" sz="2100" dirty="0" err="1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SimiScore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은 </a:t>
            </a:r>
            <a:r>
              <a:rPr lang="en-US" altLang="ko-KR" sz="2100" dirty="0" err="1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StructVsmScoredhk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</a:t>
            </a:r>
            <a:r>
              <a:rPr lang="en-US" altLang="ko-KR" sz="2100" dirty="0" err="1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SimiBugScore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로 </a:t>
            </a:r>
            <a:r>
              <a:rPr lang="ko-KR" altLang="en-US" sz="2100" dirty="0" err="1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묶여있음</a:t>
            </a:r>
            <a:endParaRPr lang="ko-KR" altLang="en-US" sz="2100" dirty="0"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405241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6A767C1-CFB7-4012-91CA-C53A84F2F06B}"/>
              </a:ext>
            </a:extLst>
          </p:cNvPr>
          <p:cNvSpPr txBox="1"/>
          <p:nvPr/>
        </p:nvSpPr>
        <p:spPr>
          <a:xfrm>
            <a:off x="557752" y="1607454"/>
            <a:ext cx="110764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sque" panose="020B07030603020A0203" pitchFamily="34" charset="0"/>
                <a:ea typeface="THE삐끗삐끗" panose="02020503020101020101" pitchFamily="18" charset="-127"/>
                <a:cs typeface="THE삐끗삐끗" panose="02020503020101020101" pitchFamily="18" charset="-127"/>
              </a:rPr>
              <a:t>Related work</a:t>
            </a:r>
            <a:endParaRPr kumimoji="0" lang="ko-KR" altLang="en-US" sz="6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asque" panose="020B07030603020A0203" pitchFamily="34" charset="0"/>
              <a:ea typeface="THE삐끗삐끗" panose="02020503020101020101" pitchFamily="18" charset="-127"/>
              <a:cs typeface="THE삐끗삐끗" panose="020205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AC429F-2595-4DFE-80D8-BC27DCA1B6D9}"/>
              </a:ext>
            </a:extLst>
          </p:cNvPr>
          <p:cNvSpPr txBox="1"/>
          <p:nvPr/>
        </p:nvSpPr>
        <p:spPr>
          <a:xfrm>
            <a:off x="320510" y="179202"/>
            <a:ext cx="116892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000" dirty="0">
                <a:solidFill>
                  <a:prstClr val="black"/>
                </a:solidFill>
                <a:latin typeface="Rockwell Extra Bold" panose="02060903040505020403" pitchFamily="18" charset="0"/>
                <a:ea typeface="THE삐끗삐끗" panose="02020503020101020101" pitchFamily="18" charset="-127"/>
                <a:cs typeface="THE삐끗삐끗" panose="02020503020101020101" pitchFamily="18" charset="-127"/>
              </a:rPr>
              <a:t>7</a:t>
            </a:r>
            <a:endParaRPr kumimoji="0" lang="ko-KR" altLang="en-US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ckwell Extra Bold" panose="02060903040505020403" pitchFamily="18" charset="0"/>
              <a:ea typeface="THE삐끗삐끗" panose="02020503020101020101" pitchFamily="18" charset="-127"/>
              <a:cs typeface="THE삐끗삐끗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1322391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4C8AFAB-EE5E-4BA5-87E3-D6938A5186D7}"/>
              </a:ext>
            </a:extLst>
          </p:cNvPr>
          <p:cNvSpPr txBox="1"/>
          <p:nvPr/>
        </p:nvSpPr>
        <p:spPr>
          <a:xfrm>
            <a:off x="9257123" y="0"/>
            <a:ext cx="33967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altLang="ko-KR" sz="2000" dirty="0">
                <a:solidFill>
                  <a:prstClr val="black"/>
                </a:solidFill>
                <a:latin typeface="Masque" panose="020B07030603020A0203" pitchFamily="34" charset="0"/>
                <a:ea typeface="THE삐끗삐끗" panose="02020503020101020101" pitchFamily="18" charset="-127"/>
                <a:cs typeface="THE삐끗삐끗" panose="02020503020101020101" pitchFamily="18" charset="-127"/>
              </a:rPr>
              <a:t>Related work</a:t>
            </a:r>
            <a:endParaRPr lang="ko-KR" altLang="en-US" sz="2000" dirty="0">
              <a:solidFill>
                <a:prstClr val="black"/>
              </a:solidFill>
              <a:latin typeface="Masque" panose="020B07030603020A0203" pitchFamily="34" charset="0"/>
              <a:ea typeface="THE삐끗삐끗" panose="02020503020101020101" pitchFamily="18" charset="-127"/>
              <a:cs typeface="THE삐끗삐끗" panose="020205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09005B-A8C6-4C02-A305-6B3414A04926}"/>
              </a:ext>
            </a:extLst>
          </p:cNvPr>
          <p:cNvSpPr txBox="1"/>
          <p:nvPr/>
        </p:nvSpPr>
        <p:spPr>
          <a:xfrm>
            <a:off x="0" y="11347"/>
            <a:ext cx="8041064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7.1. Change impact analysis</a:t>
            </a:r>
            <a:endParaRPr lang="ko-KR" altLang="en-US" sz="2300" dirty="0"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780C4A-03E8-4C48-97B3-96B54F390E41}"/>
              </a:ext>
            </a:extLst>
          </p:cNvPr>
          <p:cNvSpPr txBox="1"/>
          <p:nvPr/>
        </p:nvSpPr>
        <p:spPr>
          <a:xfrm>
            <a:off x="612742" y="697584"/>
            <a:ext cx="482652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CIA (software change impact analysis</a:t>
            </a:r>
            <a:endParaRPr lang="ko-KR" altLang="en-US" sz="2100" dirty="0" err="1"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4B29F4-2C98-4C58-8BDA-2F12427A2062}"/>
              </a:ext>
            </a:extLst>
          </p:cNvPr>
          <p:cNvSpPr txBox="1"/>
          <p:nvPr/>
        </p:nvSpPr>
        <p:spPr>
          <a:xfrm>
            <a:off x="669303" y="1143860"/>
            <a:ext cx="1075598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변경된 사항의 효과나 </a:t>
            </a:r>
            <a:r>
              <a:rPr lang="ko-KR" altLang="en-US" sz="2100" dirty="0" err="1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수정되야하는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필요성 계산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.[5]</a:t>
            </a:r>
          </a:p>
          <a:p>
            <a:pPr algn="l"/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여러 종류가 있는데 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static analysis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와 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dynamic analysis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로 크게 분류될 수 있다 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[7-11]</a:t>
            </a:r>
          </a:p>
          <a:p>
            <a:pPr algn="l"/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대표적인 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[6]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은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Java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를 위한 두 버전의 어플리케이션을 분석해서 차이점을 알아낸다</a:t>
            </a:r>
            <a:endParaRPr lang="en-US" altLang="ko-KR" sz="2100" dirty="0"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  <a:p>
            <a:pPr algn="l"/>
            <a:endParaRPr lang="ko-KR" altLang="en-US" sz="2100" dirty="0"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D4BFC5-D69E-4F4D-8BE7-B0A8DF6FC96F}"/>
              </a:ext>
            </a:extLst>
          </p:cNvPr>
          <p:cNvSpPr txBox="1"/>
          <p:nvPr/>
        </p:nvSpPr>
        <p:spPr>
          <a:xfrm>
            <a:off x="766713" y="3272605"/>
            <a:ext cx="325853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100" dirty="0" err="1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FaultTracer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[12]</a:t>
            </a:r>
            <a:endParaRPr lang="ko-KR" altLang="en-US" sz="2100" dirty="0" err="1"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8293BC-96D0-4278-9A1F-23F4F4702545}"/>
              </a:ext>
            </a:extLst>
          </p:cNvPr>
          <p:cNvSpPr txBox="1"/>
          <p:nvPr/>
        </p:nvSpPr>
        <p:spPr>
          <a:xfrm>
            <a:off x="867266" y="3799002"/>
            <a:ext cx="1042604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change impact &amp; regression fault analysis tool for evolving programs</a:t>
            </a:r>
          </a:p>
          <a:p>
            <a:pPr algn="l"/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spectrum-based ranking 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테크닉을 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CIA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에 적용</a:t>
            </a:r>
          </a:p>
        </p:txBody>
      </p:sp>
    </p:spTree>
    <p:extLst>
      <p:ext uri="{BB962C8B-B14F-4D97-AF65-F5344CB8AC3E}">
        <p14:creationId xmlns:p14="http://schemas.microsoft.com/office/powerpoint/2010/main" val="73856035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4C8AFAB-EE5E-4BA5-87E3-D6938A5186D7}"/>
              </a:ext>
            </a:extLst>
          </p:cNvPr>
          <p:cNvSpPr txBox="1"/>
          <p:nvPr/>
        </p:nvSpPr>
        <p:spPr>
          <a:xfrm>
            <a:off x="9257123" y="0"/>
            <a:ext cx="33967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altLang="ko-KR" sz="2000" dirty="0">
                <a:solidFill>
                  <a:prstClr val="black"/>
                </a:solidFill>
                <a:latin typeface="Masque" panose="020B07030603020A0203" pitchFamily="34" charset="0"/>
                <a:ea typeface="THE삐끗삐끗" panose="02020503020101020101" pitchFamily="18" charset="-127"/>
                <a:cs typeface="THE삐끗삐끗" panose="02020503020101020101" pitchFamily="18" charset="-127"/>
              </a:rPr>
              <a:t>Related work</a:t>
            </a:r>
            <a:endParaRPr lang="ko-KR" altLang="en-US" sz="2000" dirty="0">
              <a:solidFill>
                <a:prstClr val="black"/>
              </a:solidFill>
              <a:latin typeface="Masque" panose="020B07030603020A0203" pitchFamily="34" charset="0"/>
              <a:ea typeface="THE삐끗삐끗" panose="02020503020101020101" pitchFamily="18" charset="-127"/>
              <a:cs typeface="THE삐끗삐끗" panose="020205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09005B-A8C6-4C02-A305-6B3414A04926}"/>
              </a:ext>
            </a:extLst>
          </p:cNvPr>
          <p:cNvSpPr txBox="1"/>
          <p:nvPr/>
        </p:nvSpPr>
        <p:spPr>
          <a:xfrm>
            <a:off x="0" y="11347"/>
            <a:ext cx="8041064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7.2. Spectrum-based bug localization</a:t>
            </a:r>
            <a:endParaRPr lang="ko-KR" altLang="en-US" sz="2300" dirty="0"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1E42E1-9725-4743-ACE8-8D82A8DBC08E}"/>
              </a:ext>
            </a:extLst>
          </p:cNvPr>
          <p:cNvSpPr txBox="1"/>
          <p:nvPr/>
        </p:nvSpPr>
        <p:spPr>
          <a:xfrm>
            <a:off x="443060" y="688157"/>
            <a:ext cx="1104821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spectrum-based fault localization.</a:t>
            </a:r>
          </a:p>
          <a:p>
            <a:pPr algn="l"/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Runtime execution 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필요</a:t>
            </a:r>
          </a:p>
        </p:txBody>
      </p:sp>
    </p:spTree>
    <p:extLst>
      <p:ext uri="{BB962C8B-B14F-4D97-AF65-F5344CB8AC3E}">
        <p14:creationId xmlns:p14="http://schemas.microsoft.com/office/powerpoint/2010/main" val="298440353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4C8AFAB-EE5E-4BA5-87E3-D6938A5186D7}"/>
              </a:ext>
            </a:extLst>
          </p:cNvPr>
          <p:cNvSpPr txBox="1"/>
          <p:nvPr/>
        </p:nvSpPr>
        <p:spPr>
          <a:xfrm>
            <a:off x="9257123" y="0"/>
            <a:ext cx="33967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altLang="ko-KR" sz="2000" dirty="0">
                <a:solidFill>
                  <a:prstClr val="black"/>
                </a:solidFill>
                <a:latin typeface="Masque" panose="020B07030603020A0203" pitchFamily="34" charset="0"/>
                <a:ea typeface="THE삐끗삐끗" panose="02020503020101020101" pitchFamily="18" charset="-127"/>
                <a:cs typeface="THE삐끗삐끗" panose="02020503020101020101" pitchFamily="18" charset="-127"/>
              </a:rPr>
              <a:t>Related work</a:t>
            </a:r>
            <a:endParaRPr lang="ko-KR" altLang="en-US" sz="2000" dirty="0">
              <a:solidFill>
                <a:prstClr val="black"/>
              </a:solidFill>
              <a:latin typeface="Masque" panose="020B07030603020A0203" pitchFamily="34" charset="0"/>
              <a:ea typeface="THE삐끗삐끗" panose="02020503020101020101" pitchFamily="18" charset="-127"/>
              <a:cs typeface="THE삐끗삐끗" panose="020205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09005B-A8C6-4C02-A305-6B3414A04926}"/>
              </a:ext>
            </a:extLst>
          </p:cNvPr>
          <p:cNvSpPr txBox="1"/>
          <p:nvPr/>
        </p:nvSpPr>
        <p:spPr>
          <a:xfrm>
            <a:off x="0" y="11347"/>
            <a:ext cx="8041064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7.3. IR-based bug localization</a:t>
            </a:r>
            <a:endParaRPr lang="ko-KR" altLang="en-US" sz="2300" dirty="0"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8841904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6A767C1-CFB7-4012-91CA-C53A84F2F06B}"/>
              </a:ext>
            </a:extLst>
          </p:cNvPr>
          <p:cNvSpPr txBox="1"/>
          <p:nvPr/>
        </p:nvSpPr>
        <p:spPr>
          <a:xfrm>
            <a:off x="557752" y="1607454"/>
            <a:ext cx="110764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sque" panose="020B07030603020A0203" pitchFamily="34" charset="0"/>
                <a:ea typeface="THE삐끗삐끗" panose="02020503020101020101" pitchFamily="18" charset="-127"/>
                <a:cs typeface="THE삐끗삐끗" panose="02020503020101020101" pitchFamily="18" charset="-127"/>
              </a:rPr>
              <a:t>Conclusion</a:t>
            </a:r>
            <a:endParaRPr kumimoji="0" lang="ko-KR" altLang="en-US" sz="6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asque" panose="020B07030603020A0203" pitchFamily="34" charset="0"/>
              <a:ea typeface="THE삐끗삐끗" panose="02020503020101020101" pitchFamily="18" charset="-127"/>
              <a:cs typeface="THE삐끗삐끗" panose="020205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AC429F-2595-4DFE-80D8-BC27DCA1B6D9}"/>
              </a:ext>
            </a:extLst>
          </p:cNvPr>
          <p:cNvSpPr txBox="1"/>
          <p:nvPr/>
        </p:nvSpPr>
        <p:spPr>
          <a:xfrm>
            <a:off x="320510" y="179202"/>
            <a:ext cx="116892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000" dirty="0">
                <a:solidFill>
                  <a:prstClr val="black"/>
                </a:solidFill>
                <a:latin typeface="Rockwell Extra Bold" panose="02060903040505020403" pitchFamily="18" charset="0"/>
                <a:ea typeface="THE삐끗삐끗" panose="02020503020101020101" pitchFamily="18" charset="-127"/>
                <a:cs typeface="THE삐끗삐끗" panose="02020503020101020101" pitchFamily="18" charset="-127"/>
              </a:rPr>
              <a:t>8</a:t>
            </a:r>
            <a:endParaRPr kumimoji="0" lang="ko-KR" altLang="en-US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ckwell Extra Bold" panose="02060903040505020403" pitchFamily="18" charset="0"/>
              <a:ea typeface="THE삐끗삐끗" panose="02020503020101020101" pitchFamily="18" charset="-127"/>
              <a:cs typeface="THE삐끗삐끗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6217831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D827DB7-38E0-4B89-9343-07F3AD37F6F0}"/>
              </a:ext>
            </a:extLst>
          </p:cNvPr>
          <p:cNvSpPr txBox="1"/>
          <p:nvPr/>
        </p:nvSpPr>
        <p:spPr>
          <a:xfrm>
            <a:off x="377072" y="339365"/>
            <a:ext cx="11302738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[56-58]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에서 좀 더 나은 버그 리포트 작성법 제안했지만 자연어로 적기 때문에 표준화하기 힘들다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. </a:t>
            </a:r>
          </a:p>
          <a:p>
            <a:pPr algn="l"/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최근 나온 방법이 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IR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과 데이터 마이닝을 사용하는 것</a:t>
            </a:r>
            <a:endParaRPr lang="en-US" altLang="ko-KR" sz="2100" dirty="0"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  <a:p>
            <a:pPr algn="l"/>
            <a:endParaRPr lang="en-US" altLang="ko-KR" sz="2100" dirty="0"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  <a:p>
            <a:pPr algn="l"/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BLIA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는 통계적으로 통합된 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IR-based bug localization 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분석이다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. </a:t>
            </a:r>
          </a:p>
          <a:p>
            <a:pPr algn="l"/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버그리포트에서 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text, stack trace, comments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를 분석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.</a:t>
            </a:r>
          </a:p>
          <a:p>
            <a:pPr algn="l"/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소스 파일의 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structured information, 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소스 코일 변화 히스토리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분석</a:t>
            </a:r>
            <a:endParaRPr lang="en-US" altLang="ko-KR" sz="2100" dirty="0"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  <a:p>
            <a:pPr algn="l"/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모든 분석된 스코어를 합한다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. 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파일의 랭킹을 보여준다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. </a:t>
            </a:r>
          </a:p>
          <a:p>
            <a:pPr algn="l"/>
            <a:r>
              <a:rPr lang="ko-KR" altLang="en-US" sz="2100" dirty="0" err="1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랭크된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파일 중에서 메소드와 버그리포트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, 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소스파일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, SCM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의 유사도 계산해서 합한다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→ 랭킹</a:t>
            </a:r>
            <a:endParaRPr lang="en-US" altLang="ko-KR" sz="2100" dirty="0"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  <a:p>
            <a:pPr algn="l"/>
            <a:endParaRPr lang="en-US" altLang="ko-KR" sz="2100" dirty="0"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  <a:p>
            <a:pPr algn="l"/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메소드 레벨에서 정확성을 높이는데 의의</a:t>
            </a:r>
            <a:endParaRPr lang="en-US" altLang="ko-KR" sz="2100" dirty="0"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  <a:p>
            <a:pPr algn="l"/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여러 인포메이션 조합하면서 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influence rate 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조사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.</a:t>
            </a:r>
          </a:p>
          <a:p>
            <a:pPr algn="l"/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bug repository 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늘림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(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코멘트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, fixed method, fixed commit)</a:t>
            </a:r>
          </a:p>
          <a:p>
            <a:pPr algn="l"/>
            <a:endParaRPr lang="en-US" altLang="ko-KR" sz="2100" dirty="0"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  <a:p>
            <a:pPr algn="l"/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(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미래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) 1. [59] </a:t>
            </a:r>
            <a:r>
              <a:rPr lang="ko-KR" altLang="en-US" sz="2100" dirty="0" err="1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리뷰어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추천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, [60]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비슷한 버그 추천연구는 버그 리포트를 해결한다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. BLIA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를 확장하고 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generalize</a:t>
            </a:r>
          </a:p>
          <a:p>
            <a:pPr algn="l"/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2. </a:t>
            </a:r>
            <a:r>
              <a:rPr lang="en-US" altLang="ko-KR" sz="2100" dirty="0" err="1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Buglocalizer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[49]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는 버그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/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이슈 </a:t>
            </a:r>
            <a:r>
              <a:rPr lang="ko-KR" altLang="en-US" sz="2100" dirty="0" err="1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매니지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시스템이 추가되었다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. </a:t>
            </a:r>
            <a:r>
              <a:rPr lang="en-US" altLang="ko-KR" sz="2100" dirty="0" err="1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Buzilla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. </a:t>
            </a:r>
            <a:r>
              <a:rPr lang="ko-KR" altLang="en-US" sz="2100" dirty="0" err="1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의심가는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랭킹 파일 제공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. 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BLIA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를 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bug/issue management system</a:t>
            </a:r>
            <a:r>
              <a:rPr lang="ko-KR" altLang="en-US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에 추가</a:t>
            </a:r>
            <a:r>
              <a:rPr lang="en-US" altLang="ko-KR" sz="21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1251638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B46D51-3C8D-40C9-9016-EFC1E2DF13E6}"/>
              </a:ext>
            </a:extLst>
          </p:cNvPr>
          <p:cNvSpPr/>
          <p:nvPr/>
        </p:nvSpPr>
        <p:spPr>
          <a:xfrm>
            <a:off x="333080" y="0"/>
            <a:ext cx="11525839" cy="64633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rgbClr val="000000"/>
                </a:solidFill>
                <a:latin typeface="OMELA G+ Gulliver"/>
              </a:rPr>
              <a:t>References </a:t>
            </a:r>
            <a:endParaRPr lang="en-US" altLang="ko-KR" dirty="0">
              <a:solidFill>
                <a:srgbClr val="000000"/>
              </a:solidFill>
              <a:latin typeface="OMELA G+ Gulliver"/>
            </a:endParaRPr>
          </a:p>
          <a:p>
            <a:r>
              <a:rPr lang="en-US" altLang="ko-KR" sz="1100" dirty="0">
                <a:solidFill>
                  <a:srgbClr val="000000"/>
                </a:solidFill>
                <a:latin typeface="OMEJN G+ Gulliver"/>
              </a:rPr>
              <a:t>[1] K.C. </a:t>
            </a:r>
            <a:r>
              <a:rPr lang="en-US" altLang="ko-KR" sz="1100" dirty="0" err="1">
                <a:solidFill>
                  <a:srgbClr val="000000"/>
                </a:solidFill>
                <a:latin typeface="OMEJN G+ Gulliver"/>
              </a:rPr>
              <a:t>Youm</a:t>
            </a:r>
            <a:r>
              <a:rPr lang="en-US" altLang="ko-KR" sz="1100" dirty="0">
                <a:solidFill>
                  <a:srgbClr val="000000"/>
                </a:solidFill>
                <a:latin typeface="OMEJN G+ Gulliver"/>
              </a:rPr>
              <a:t> , J. </a:t>
            </a:r>
            <a:r>
              <a:rPr lang="en-US" altLang="ko-KR" sz="1100" dirty="0" err="1">
                <a:solidFill>
                  <a:srgbClr val="000000"/>
                </a:solidFill>
                <a:latin typeface="OMEJN G+ Gulliver"/>
              </a:rPr>
              <a:t>Ahn</a:t>
            </a:r>
            <a:r>
              <a:rPr lang="en-US" altLang="ko-KR" sz="1100" dirty="0">
                <a:solidFill>
                  <a:srgbClr val="000000"/>
                </a:solidFill>
                <a:latin typeface="OMEJN G+ Gulliver"/>
              </a:rPr>
              <a:t> , J. Kim , E. Lee , Bug localization based on code change his-</a:t>
            </a:r>
            <a:r>
              <a:rPr lang="en-US" altLang="ko-KR" sz="1100" dirty="0" err="1">
                <a:solidFill>
                  <a:srgbClr val="000000"/>
                </a:solidFill>
                <a:latin typeface="OMEJN G+ Gulliver"/>
              </a:rPr>
              <a:t>tories</a:t>
            </a:r>
            <a:r>
              <a:rPr lang="en-US" altLang="ko-KR" sz="1100" dirty="0">
                <a:solidFill>
                  <a:srgbClr val="000000"/>
                </a:solidFill>
                <a:latin typeface="OMEJN G+ Gulliver"/>
              </a:rPr>
              <a:t> and bug reports, in: 2015 Asia-Pacific Software Engineering Conference (APSEC), IEEE, 2015, pp. 190–197 . [2] R.D. Banker , S.M. </a:t>
            </a:r>
            <a:r>
              <a:rPr lang="en-US" altLang="ko-KR" sz="1100" dirty="0" err="1">
                <a:solidFill>
                  <a:srgbClr val="000000"/>
                </a:solidFill>
                <a:latin typeface="OMEJN G+ Gulliver"/>
              </a:rPr>
              <a:t>Datar</a:t>
            </a:r>
            <a:r>
              <a:rPr lang="en-US" altLang="ko-KR" sz="1100" dirty="0">
                <a:solidFill>
                  <a:srgbClr val="000000"/>
                </a:solidFill>
                <a:latin typeface="OMEJN G+ Gulliver"/>
              </a:rPr>
              <a:t> , C.F. </a:t>
            </a:r>
            <a:r>
              <a:rPr lang="en-US" altLang="ko-KR" sz="1100" dirty="0" err="1">
                <a:solidFill>
                  <a:srgbClr val="000000"/>
                </a:solidFill>
                <a:latin typeface="OMEJN G+ Gulliver"/>
              </a:rPr>
              <a:t>Kemerer</a:t>
            </a:r>
            <a:r>
              <a:rPr lang="en-US" altLang="ko-KR" sz="1100" dirty="0">
                <a:solidFill>
                  <a:srgbClr val="000000"/>
                </a:solidFill>
                <a:latin typeface="OMEJN G+ Gulliver"/>
              </a:rPr>
              <a:t> , D. Zweig , Software complexity and main-</a:t>
            </a:r>
            <a:r>
              <a:rPr lang="en-US" altLang="ko-KR" sz="1100" dirty="0" err="1">
                <a:solidFill>
                  <a:srgbClr val="000000"/>
                </a:solidFill>
                <a:latin typeface="OMEJN G+ Gulliver"/>
              </a:rPr>
              <a:t>tenance</a:t>
            </a:r>
            <a:r>
              <a:rPr lang="en-US" altLang="ko-KR" sz="1100" dirty="0">
                <a:solidFill>
                  <a:srgbClr val="000000"/>
                </a:solidFill>
                <a:latin typeface="OMEJN G+ Gulliver"/>
              </a:rPr>
              <a:t> costs, </a:t>
            </a:r>
            <a:r>
              <a:rPr lang="en-US" altLang="ko-KR" sz="1100" dirty="0" err="1">
                <a:solidFill>
                  <a:srgbClr val="000000"/>
                </a:solidFill>
                <a:latin typeface="OMEJN G+ Gulliver"/>
              </a:rPr>
              <a:t>Commun</a:t>
            </a:r>
            <a:r>
              <a:rPr lang="en-US" altLang="ko-KR" sz="1100" dirty="0">
                <a:solidFill>
                  <a:srgbClr val="000000"/>
                </a:solidFill>
                <a:latin typeface="OMEJN G+ Gulliver"/>
              </a:rPr>
              <a:t> ACM 36 (11) (1993) 81–95 . [3] M.J.C. Sousa , H.M. Moreira , A survey on the software maintenance process, in: Software Maintenance, 1998. Proceedings., International Conference on, IEEE, 1998, pp. 265–274 . [4] M.K. </a:t>
            </a:r>
            <a:r>
              <a:rPr lang="en-US" altLang="ko-KR" sz="1100" dirty="0" err="1">
                <a:solidFill>
                  <a:srgbClr val="000000"/>
                </a:solidFill>
                <a:latin typeface="OMEJN G+ Gulliver"/>
              </a:rPr>
              <a:t>Davidsen</a:t>
            </a:r>
            <a:r>
              <a:rPr lang="en-US" altLang="ko-KR" sz="1100" dirty="0">
                <a:solidFill>
                  <a:srgbClr val="000000"/>
                </a:solidFill>
                <a:latin typeface="OMEJN G+ Gulliver"/>
              </a:rPr>
              <a:t> , J. </a:t>
            </a:r>
            <a:r>
              <a:rPr lang="en-US" altLang="ko-KR" sz="1100" dirty="0" err="1">
                <a:solidFill>
                  <a:srgbClr val="000000"/>
                </a:solidFill>
                <a:latin typeface="OMEJN G+ Gulliver"/>
              </a:rPr>
              <a:t>Krogstie</a:t>
            </a:r>
            <a:r>
              <a:rPr lang="en-US" altLang="ko-KR" sz="1100" dirty="0">
                <a:solidFill>
                  <a:srgbClr val="000000"/>
                </a:solidFill>
                <a:latin typeface="OMEJN G+ Gulliver"/>
              </a:rPr>
              <a:t> , A longitudinal study of development and </a:t>
            </a:r>
            <a:r>
              <a:rPr lang="en-US" altLang="ko-KR" sz="1100" dirty="0" err="1">
                <a:solidFill>
                  <a:srgbClr val="000000"/>
                </a:solidFill>
                <a:latin typeface="OMEJN G+ Gulliver"/>
              </a:rPr>
              <a:t>mainte-nance</a:t>
            </a:r>
            <a:r>
              <a:rPr lang="en-US" altLang="ko-KR" sz="1100" dirty="0">
                <a:solidFill>
                  <a:srgbClr val="000000"/>
                </a:solidFill>
                <a:latin typeface="OMEJN G+ Gulliver"/>
              </a:rPr>
              <a:t>, </a:t>
            </a:r>
            <a:r>
              <a:rPr lang="en-US" altLang="ko-KR" sz="1100" dirty="0" err="1">
                <a:solidFill>
                  <a:srgbClr val="000000"/>
                </a:solidFill>
                <a:latin typeface="OMEJN G+ Gulliver"/>
              </a:rPr>
              <a:t>Inf</a:t>
            </a:r>
            <a:r>
              <a:rPr lang="en-US" altLang="ko-KR" sz="1100" dirty="0">
                <a:solidFill>
                  <a:srgbClr val="000000"/>
                </a:solidFill>
                <a:latin typeface="OMEJN G+ Gulliver"/>
              </a:rPr>
              <a:t> </a:t>
            </a:r>
            <a:r>
              <a:rPr lang="en-US" altLang="ko-KR" sz="1100" dirty="0" err="1">
                <a:solidFill>
                  <a:srgbClr val="000000"/>
                </a:solidFill>
                <a:latin typeface="OMEJN G+ Gulliver"/>
              </a:rPr>
              <a:t>Softw</a:t>
            </a:r>
            <a:r>
              <a:rPr lang="en-US" altLang="ko-KR" sz="1100" dirty="0">
                <a:solidFill>
                  <a:srgbClr val="000000"/>
                </a:solidFill>
                <a:latin typeface="OMEJN G+ Gulliver"/>
              </a:rPr>
              <a:t> Technol 52 (7) (2010) 707–719 . [5] B. Li , X. Sun , H. Leung , S. Zhang , A survey of code-based change impact anal-</a:t>
            </a:r>
            <a:r>
              <a:rPr lang="en-US" altLang="ko-KR" sz="1100" dirty="0" err="1">
                <a:solidFill>
                  <a:srgbClr val="000000"/>
                </a:solidFill>
                <a:latin typeface="OMEJN G+ Gulliver"/>
              </a:rPr>
              <a:t>ysis</a:t>
            </a:r>
            <a:r>
              <a:rPr lang="en-US" altLang="ko-KR" sz="1100" dirty="0">
                <a:solidFill>
                  <a:srgbClr val="000000"/>
                </a:solidFill>
                <a:latin typeface="OMEJN G+ Gulliver"/>
              </a:rPr>
              <a:t> techniques, Software Testing, Verification and Reliability 23 (8) (2013) 613–646 . [6] X. Ren , F. Shah , F. Tip , B.G. Ryder , O. Chesley , Chianti: a tool for change </a:t>
            </a:r>
            <a:r>
              <a:rPr lang="en-US" altLang="ko-KR" sz="1100" dirty="0" err="1">
                <a:solidFill>
                  <a:srgbClr val="000000"/>
                </a:solidFill>
                <a:latin typeface="OMEJN G+ Gulliver"/>
              </a:rPr>
              <a:t>im</a:t>
            </a:r>
            <a:r>
              <a:rPr lang="en-US" altLang="ko-KR" sz="1100" dirty="0">
                <a:solidFill>
                  <a:srgbClr val="000000"/>
                </a:solidFill>
                <a:latin typeface="OMEJN G+ Gulliver"/>
              </a:rPr>
              <a:t>-pact analysis of java programs, in: ACM </a:t>
            </a:r>
            <a:r>
              <a:rPr lang="en-US" altLang="ko-KR" sz="1100" dirty="0" err="1">
                <a:solidFill>
                  <a:srgbClr val="000000"/>
                </a:solidFill>
                <a:latin typeface="OMEJN G+ Gulliver"/>
              </a:rPr>
              <a:t>Sigplan</a:t>
            </a:r>
            <a:r>
              <a:rPr lang="en-US" altLang="ko-KR" sz="1100" dirty="0">
                <a:solidFill>
                  <a:srgbClr val="000000"/>
                </a:solidFill>
                <a:latin typeface="OMEJN G+ Gulliver"/>
              </a:rPr>
              <a:t> Notices, vol. 39, ACM, 2004, pp. 432–448 . [7] X. Ren , O.C. Chesley , B.G. Ryder , Identifying failure causes in java programs: an application of change impact analysis, Software Eng., IEEE Trans. 32 (9) (2006) 718–732 . [8] J. </a:t>
            </a:r>
            <a:r>
              <a:rPr lang="en-US" altLang="ko-KR" sz="1100" dirty="0" err="1">
                <a:solidFill>
                  <a:srgbClr val="000000"/>
                </a:solidFill>
                <a:latin typeface="OMEJN G+ Gulliver"/>
              </a:rPr>
              <a:t>Wloka</a:t>
            </a:r>
            <a:r>
              <a:rPr lang="en-US" altLang="ko-KR" sz="1100" dirty="0">
                <a:solidFill>
                  <a:srgbClr val="000000"/>
                </a:solidFill>
                <a:latin typeface="OMEJN G+ Gulliver"/>
              </a:rPr>
              <a:t> , B.G. Ryder , F. Tip , </a:t>
            </a:r>
            <a:r>
              <a:rPr lang="en-US" altLang="ko-KR" sz="1100" dirty="0" err="1">
                <a:solidFill>
                  <a:srgbClr val="000000"/>
                </a:solidFill>
                <a:latin typeface="OMEJN G+ Gulliver"/>
              </a:rPr>
              <a:t>Junitmx</a:t>
            </a:r>
            <a:r>
              <a:rPr lang="en-US" altLang="ko-KR" sz="1100" dirty="0">
                <a:solidFill>
                  <a:srgbClr val="000000"/>
                </a:solidFill>
                <a:latin typeface="OMEJN G+ Gulliver"/>
              </a:rPr>
              <a:t>-a change-aware unit testing tool, in: Pro-</a:t>
            </a:r>
            <a:r>
              <a:rPr lang="en-US" altLang="ko-KR" sz="1100" dirty="0" err="1">
                <a:solidFill>
                  <a:srgbClr val="000000"/>
                </a:solidFill>
                <a:latin typeface="OMEJN G+ Gulliver"/>
              </a:rPr>
              <a:t>ceedings</a:t>
            </a:r>
            <a:r>
              <a:rPr lang="en-US" altLang="ko-KR" sz="1100" dirty="0">
                <a:solidFill>
                  <a:srgbClr val="000000"/>
                </a:solidFill>
                <a:latin typeface="OMEJN G+ Gulliver"/>
              </a:rPr>
              <a:t> of the 31st International Conference on Software Engineering, IEEE Computer Society, 2009, pp. 567–570 . [9] M. Acharya , B. Robinson , Practical change impact analysis based on static pro-gram slicing for industrial software systems, in: Proceedings of the 33rd inter-national conference on software engineering, ACM, 2011, pp. 746–755 . [10] N. </a:t>
            </a:r>
            <a:r>
              <a:rPr lang="en-US" altLang="ko-KR" sz="1100" dirty="0" err="1">
                <a:solidFill>
                  <a:srgbClr val="000000"/>
                </a:solidFill>
                <a:latin typeface="OMEJN G+ Gulliver"/>
              </a:rPr>
              <a:t>Rungta</a:t>
            </a:r>
            <a:r>
              <a:rPr lang="en-US" altLang="ko-KR" sz="1100" dirty="0">
                <a:solidFill>
                  <a:srgbClr val="000000"/>
                </a:solidFill>
                <a:latin typeface="OMEJN G+ Gulliver"/>
              </a:rPr>
              <a:t> , S. Person , J. </a:t>
            </a:r>
            <a:r>
              <a:rPr lang="en-US" altLang="ko-KR" sz="1100" dirty="0" err="1">
                <a:solidFill>
                  <a:srgbClr val="000000"/>
                </a:solidFill>
                <a:latin typeface="OMEJN G+ Gulliver"/>
              </a:rPr>
              <a:t>Branchaud</a:t>
            </a:r>
            <a:r>
              <a:rPr lang="en-US" altLang="ko-KR" sz="1100" dirty="0">
                <a:solidFill>
                  <a:srgbClr val="000000"/>
                </a:solidFill>
                <a:latin typeface="OMEJN G+ Gulliver"/>
              </a:rPr>
              <a:t> , A change impact analysis to characterize evolving program behaviors, in: Software Maintenance (ICSM), 2012 28th IEEE International Conference on, IEEE, 2012, pp. 109–118 . [11] B. Li , X. Sun , J. Keung , </a:t>
            </a:r>
            <a:r>
              <a:rPr lang="en-US" altLang="ko-KR" sz="1100" dirty="0" err="1">
                <a:solidFill>
                  <a:srgbClr val="000000"/>
                </a:solidFill>
                <a:latin typeface="OMEJN G+ Gulliver"/>
              </a:rPr>
              <a:t>Fca</a:t>
            </a:r>
            <a:r>
              <a:rPr lang="en-US" altLang="ko-KR" sz="1100" dirty="0">
                <a:solidFill>
                  <a:srgbClr val="000000"/>
                </a:solidFill>
                <a:latin typeface="OMEJN G+ Gulliver"/>
              </a:rPr>
              <a:t>–</a:t>
            </a:r>
            <a:r>
              <a:rPr lang="en-US" altLang="ko-KR" sz="1100" dirty="0" err="1">
                <a:solidFill>
                  <a:srgbClr val="000000"/>
                </a:solidFill>
                <a:latin typeface="OMEJN G+ Gulliver"/>
              </a:rPr>
              <a:t>cia</a:t>
            </a:r>
            <a:r>
              <a:rPr lang="en-US" altLang="ko-KR" sz="1100" dirty="0">
                <a:solidFill>
                  <a:srgbClr val="000000"/>
                </a:solidFill>
                <a:latin typeface="OMEJN G+ Gulliver"/>
              </a:rPr>
              <a:t>: an approach of using </a:t>
            </a:r>
            <a:r>
              <a:rPr lang="en-US" altLang="ko-KR" sz="1100" dirty="0" err="1">
                <a:solidFill>
                  <a:srgbClr val="000000"/>
                </a:solidFill>
                <a:latin typeface="OMEJN G+ Gulliver"/>
              </a:rPr>
              <a:t>fca</a:t>
            </a:r>
            <a:r>
              <a:rPr lang="en-US" altLang="ko-KR" sz="1100" dirty="0">
                <a:solidFill>
                  <a:srgbClr val="000000"/>
                </a:solidFill>
                <a:latin typeface="OMEJN G+ Gulliver"/>
              </a:rPr>
              <a:t> to support cross-level change impact analysis for object oriented java programs, </a:t>
            </a:r>
            <a:r>
              <a:rPr lang="en-US" altLang="ko-KR" sz="1100" dirty="0" err="1">
                <a:solidFill>
                  <a:srgbClr val="000000"/>
                </a:solidFill>
                <a:latin typeface="OMEJN G+ Gulliver"/>
              </a:rPr>
              <a:t>Inf</a:t>
            </a:r>
            <a:r>
              <a:rPr lang="en-US" altLang="ko-KR" sz="1100" dirty="0">
                <a:solidFill>
                  <a:srgbClr val="000000"/>
                </a:solidFill>
                <a:latin typeface="OMEJN G+ Gulliver"/>
              </a:rPr>
              <a:t> </a:t>
            </a:r>
            <a:r>
              <a:rPr lang="en-US" altLang="ko-KR" sz="1100" dirty="0" err="1">
                <a:solidFill>
                  <a:srgbClr val="000000"/>
                </a:solidFill>
                <a:latin typeface="OMEJN G+ Gulliver"/>
              </a:rPr>
              <a:t>Softw</a:t>
            </a:r>
            <a:r>
              <a:rPr lang="en-US" altLang="ko-KR" sz="1100" dirty="0">
                <a:solidFill>
                  <a:srgbClr val="000000"/>
                </a:solidFill>
                <a:latin typeface="OMEJN G+ Gulliver"/>
              </a:rPr>
              <a:t> Technol 55 (8) (2013) 1437–1449 . [12] L. Zhang , M. Kim , S. Khurshid , </a:t>
            </a:r>
            <a:r>
              <a:rPr lang="en-US" altLang="ko-KR" sz="1100" dirty="0" err="1">
                <a:solidFill>
                  <a:srgbClr val="000000"/>
                </a:solidFill>
                <a:latin typeface="OMEJN G+ Gulliver"/>
              </a:rPr>
              <a:t>Faulttracer</a:t>
            </a:r>
            <a:r>
              <a:rPr lang="en-US" altLang="ko-KR" sz="1100" dirty="0">
                <a:solidFill>
                  <a:srgbClr val="000000"/>
                </a:solidFill>
                <a:latin typeface="OMEJN G+ Gulliver"/>
              </a:rPr>
              <a:t>: a spectrum-based approach to lo-</a:t>
            </a:r>
            <a:r>
              <a:rPr lang="en-US" altLang="ko-KR" sz="1100" dirty="0" err="1">
                <a:solidFill>
                  <a:srgbClr val="000000"/>
                </a:solidFill>
                <a:latin typeface="OMEJN G+ Gulliver"/>
              </a:rPr>
              <a:t>calizing</a:t>
            </a:r>
            <a:r>
              <a:rPr lang="en-US" altLang="ko-KR" sz="1100" dirty="0">
                <a:solidFill>
                  <a:srgbClr val="000000"/>
                </a:solidFill>
                <a:latin typeface="OMEJN G+ Gulliver"/>
              </a:rPr>
              <a:t> failure-inducing program edits, Journal of Software: Evolution and Pro-</a:t>
            </a:r>
            <a:r>
              <a:rPr lang="en-US" altLang="ko-KR" sz="1100" dirty="0" err="1">
                <a:solidFill>
                  <a:srgbClr val="000000"/>
                </a:solidFill>
                <a:latin typeface="OMEJN G+ Gulliver"/>
              </a:rPr>
              <a:t>cess</a:t>
            </a:r>
            <a:r>
              <a:rPr lang="en-US" altLang="ko-KR" sz="1100" dirty="0">
                <a:solidFill>
                  <a:srgbClr val="000000"/>
                </a:solidFill>
                <a:latin typeface="OMEJN G+ Gulliver"/>
              </a:rPr>
              <a:t> 25 (12) (2013) 1357–1383 . [13] W.E. Wong , V. </a:t>
            </a:r>
            <a:r>
              <a:rPr lang="en-US" altLang="ko-KR" sz="1100" dirty="0" err="1">
                <a:solidFill>
                  <a:srgbClr val="000000"/>
                </a:solidFill>
                <a:latin typeface="OMEJN G+ Gulliver"/>
              </a:rPr>
              <a:t>Debroy</a:t>
            </a:r>
            <a:r>
              <a:rPr lang="en-US" altLang="ko-KR" sz="1100" dirty="0">
                <a:solidFill>
                  <a:srgbClr val="000000"/>
                </a:solidFill>
                <a:latin typeface="OMEJN G+ Gulliver"/>
              </a:rPr>
              <a:t> , A Survey of Software Fault Localization, Department of Computer Science, University of Texas at Dallas, 2009 . Tech. Rep. UTDCS-45 9. [14] L. </a:t>
            </a:r>
            <a:r>
              <a:rPr lang="en-US" altLang="ko-KR" sz="1100" dirty="0" err="1">
                <a:solidFill>
                  <a:srgbClr val="000000"/>
                </a:solidFill>
                <a:latin typeface="OMEJN G+ Gulliver"/>
              </a:rPr>
              <a:t>Naish</a:t>
            </a:r>
            <a:r>
              <a:rPr lang="en-US" altLang="ko-KR" sz="1100" dirty="0">
                <a:solidFill>
                  <a:srgbClr val="000000"/>
                </a:solidFill>
                <a:latin typeface="OMEJN G+ Gulliver"/>
              </a:rPr>
              <a:t> , H.J. Lee , K. </a:t>
            </a:r>
            <a:r>
              <a:rPr lang="en-US" altLang="ko-KR" sz="1100" dirty="0" err="1">
                <a:solidFill>
                  <a:srgbClr val="000000"/>
                </a:solidFill>
                <a:latin typeface="OMEJN G+ Gulliver"/>
              </a:rPr>
              <a:t>Ramamohanarao</a:t>
            </a:r>
            <a:r>
              <a:rPr lang="en-US" altLang="ko-KR" sz="1100" dirty="0">
                <a:solidFill>
                  <a:srgbClr val="000000"/>
                </a:solidFill>
                <a:latin typeface="OMEJN G+ Gulliver"/>
              </a:rPr>
              <a:t> , A model for spectra-based software di-</a:t>
            </a:r>
            <a:r>
              <a:rPr lang="en-US" altLang="ko-KR" sz="1100" dirty="0" err="1">
                <a:solidFill>
                  <a:srgbClr val="000000"/>
                </a:solidFill>
                <a:latin typeface="OMEJN G+ Gulliver"/>
              </a:rPr>
              <a:t>agnosis</a:t>
            </a:r>
            <a:r>
              <a:rPr lang="en-US" altLang="ko-KR" sz="1100" dirty="0">
                <a:solidFill>
                  <a:srgbClr val="000000"/>
                </a:solidFill>
                <a:latin typeface="OMEJN G+ Gulliver"/>
              </a:rPr>
              <a:t>, ACM Trans. Software Eng. </a:t>
            </a:r>
            <a:r>
              <a:rPr lang="en-US" altLang="ko-KR" sz="1100" dirty="0" err="1">
                <a:solidFill>
                  <a:srgbClr val="000000"/>
                </a:solidFill>
                <a:latin typeface="OMEJN G+ Gulliver"/>
              </a:rPr>
              <a:t>Methodol</a:t>
            </a:r>
            <a:r>
              <a:rPr lang="en-US" altLang="ko-KR" sz="1100" dirty="0">
                <a:solidFill>
                  <a:srgbClr val="000000"/>
                </a:solidFill>
                <a:latin typeface="OMEJN G+ Gulliver"/>
              </a:rPr>
              <a:t>. (TOSEM) 20 (3) (2011) 11 . [15] J.A. Jones , M.J. Harrold , Empirical evaluation of the tarantula automatic fault- -localization technique, in: Proceedings of the 20th IEEE/ACM international Conference on Automated software engineering, ACM, 2005, pp. 273–282 . [16] W.E. Wong , V. </a:t>
            </a:r>
            <a:r>
              <a:rPr lang="en-US" altLang="ko-KR" sz="1100" dirty="0" err="1">
                <a:solidFill>
                  <a:srgbClr val="000000"/>
                </a:solidFill>
                <a:latin typeface="OMEJN G+ Gulliver"/>
              </a:rPr>
              <a:t>Debroy</a:t>
            </a:r>
            <a:r>
              <a:rPr lang="en-US" altLang="ko-KR" sz="1100" dirty="0">
                <a:solidFill>
                  <a:srgbClr val="000000"/>
                </a:solidFill>
                <a:latin typeface="OMEJN G+ Gulliver"/>
              </a:rPr>
              <a:t> , R. Gao , Y. Li , The </a:t>
            </a:r>
            <a:r>
              <a:rPr lang="en-US" altLang="ko-KR" sz="1100" dirty="0" err="1">
                <a:solidFill>
                  <a:srgbClr val="000000"/>
                </a:solidFill>
                <a:latin typeface="OMEJN G+ Gulliver"/>
              </a:rPr>
              <a:t>dstar</a:t>
            </a:r>
            <a:r>
              <a:rPr lang="en-US" altLang="ko-KR" sz="1100" dirty="0">
                <a:solidFill>
                  <a:srgbClr val="000000"/>
                </a:solidFill>
                <a:latin typeface="OMEJN G+ Gulliver"/>
              </a:rPr>
              <a:t> method for effective software fault localization, Reliability, IEEE Transactions on 63 (1) (2014) 290–308 . [17] C.D. Manning , P. Raghavan , H. </a:t>
            </a:r>
            <a:r>
              <a:rPr lang="en-US" altLang="ko-KR" sz="1100" dirty="0" err="1">
                <a:solidFill>
                  <a:srgbClr val="000000"/>
                </a:solidFill>
                <a:latin typeface="OMEJN G+ Gulliver"/>
              </a:rPr>
              <a:t>Schütze</a:t>
            </a:r>
            <a:r>
              <a:rPr lang="en-US" altLang="ko-KR" sz="1100" dirty="0">
                <a:solidFill>
                  <a:srgbClr val="000000"/>
                </a:solidFill>
                <a:latin typeface="OMEJN G+ Gulliver"/>
              </a:rPr>
              <a:t> , et al. , Introduction to Information Re-</a:t>
            </a:r>
            <a:r>
              <a:rPr lang="en-US" altLang="ko-KR" sz="1100" dirty="0" err="1">
                <a:solidFill>
                  <a:srgbClr val="000000"/>
                </a:solidFill>
                <a:latin typeface="OMEJN G+ Gulliver"/>
              </a:rPr>
              <a:t>trieval</a:t>
            </a:r>
            <a:r>
              <a:rPr lang="en-US" altLang="ko-KR" sz="1100" dirty="0">
                <a:solidFill>
                  <a:srgbClr val="000000"/>
                </a:solidFill>
                <a:latin typeface="OMEJN G+ Gulliver"/>
              </a:rPr>
              <a:t>, vol.1, Cambridge University Press, Cambridge, 2008 . [18] D. Binkley , D. Lawrie , Information retrieval applications in software main-</a:t>
            </a:r>
            <a:r>
              <a:rPr lang="en-US" altLang="ko-KR" sz="1100" dirty="0" err="1">
                <a:solidFill>
                  <a:srgbClr val="000000"/>
                </a:solidFill>
                <a:latin typeface="OMEJN G+ Gulliver"/>
              </a:rPr>
              <a:t>tenance</a:t>
            </a:r>
            <a:r>
              <a:rPr lang="en-US" altLang="ko-KR" sz="1100" dirty="0">
                <a:solidFill>
                  <a:srgbClr val="000000"/>
                </a:solidFill>
                <a:latin typeface="OMEJN G+ Gulliver"/>
              </a:rPr>
              <a:t> and evolution, in: Encyclopedia of Software Engineering, 2010, pp. 454–463 . [19] J. Zhou , H. Zhang , D. Lo , Where should the bugs be fixed? more accurate </a:t>
            </a:r>
            <a:r>
              <a:rPr lang="en-US" altLang="ko-KR" sz="1100" dirty="0" err="1">
                <a:solidFill>
                  <a:srgbClr val="000000"/>
                </a:solidFill>
                <a:latin typeface="OMEJN G+ Gulliver"/>
              </a:rPr>
              <a:t>infor-mation</a:t>
            </a:r>
            <a:r>
              <a:rPr lang="en-US" altLang="ko-KR" sz="1100" dirty="0">
                <a:solidFill>
                  <a:srgbClr val="000000"/>
                </a:solidFill>
                <a:latin typeface="OMEJN G+ Gulliver"/>
              </a:rPr>
              <a:t> retrieval-based bug localization based on bug reports, in: Software </a:t>
            </a:r>
            <a:r>
              <a:rPr lang="en-US" altLang="ko-KR" sz="1100" dirty="0" err="1">
                <a:solidFill>
                  <a:srgbClr val="000000"/>
                </a:solidFill>
                <a:latin typeface="OMEJN G+ Gulliver"/>
              </a:rPr>
              <a:t>En-gineering</a:t>
            </a:r>
            <a:r>
              <a:rPr lang="en-US" altLang="ko-KR" sz="1100" dirty="0">
                <a:solidFill>
                  <a:srgbClr val="000000"/>
                </a:solidFill>
                <a:latin typeface="OMEJN G+ Gulliver"/>
              </a:rPr>
              <a:t> (ICSE), 2012 34th International Conference on, IEEE, 2012, pp. 14–24 . [20] R.K. </a:t>
            </a:r>
            <a:r>
              <a:rPr lang="en-US" altLang="ko-KR" sz="1100" dirty="0" err="1">
                <a:solidFill>
                  <a:srgbClr val="000000"/>
                </a:solidFill>
                <a:latin typeface="OMEJN G+ Gulliver"/>
              </a:rPr>
              <a:t>Saha</a:t>
            </a:r>
            <a:r>
              <a:rPr lang="en-US" altLang="ko-KR" sz="1100" dirty="0">
                <a:solidFill>
                  <a:srgbClr val="000000"/>
                </a:solidFill>
                <a:latin typeface="OMEJN G+ Gulliver"/>
              </a:rPr>
              <a:t> , M. Lease , S. Khurshid , D.E. Perry , Improving bug localization using structured information retrieval, in: Automated Software Engineering (ASE), 2013 IEEE/ACM 28th International Conference on, IEEE, 2013, pp. 345–355 . [21] S. Wang , D. Lo , Version history, similar report, and structure: Putting them to-</a:t>
            </a:r>
            <a:r>
              <a:rPr lang="en-US" altLang="ko-KR" sz="1100" dirty="0" err="1">
                <a:solidFill>
                  <a:srgbClr val="000000"/>
                </a:solidFill>
                <a:latin typeface="OMEJN G+ Gulliver"/>
              </a:rPr>
              <a:t>gether</a:t>
            </a:r>
            <a:r>
              <a:rPr lang="en-US" altLang="ko-KR" sz="1100" dirty="0">
                <a:solidFill>
                  <a:srgbClr val="000000"/>
                </a:solidFill>
                <a:latin typeface="OMEJN G+ Gulliver"/>
              </a:rPr>
              <a:t> for improved bug localization, in: Proceedings of the 22nd International Conference on Program Comprehension, ACM, 2014, pp. 53–63 . [22] S. Davies , M. Roper , Bug </a:t>
            </a:r>
            <a:r>
              <a:rPr lang="en-US" altLang="ko-KR" sz="1100" dirty="0" err="1">
                <a:solidFill>
                  <a:srgbClr val="000000"/>
                </a:solidFill>
                <a:latin typeface="OMEJN G+ Gulliver"/>
              </a:rPr>
              <a:t>localisation</a:t>
            </a:r>
            <a:r>
              <a:rPr lang="en-US" altLang="ko-KR" sz="1100" dirty="0">
                <a:solidFill>
                  <a:srgbClr val="000000"/>
                </a:solidFill>
                <a:latin typeface="OMEJN G+ Gulliver"/>
              </a:rPr>
              <a:t> through diverse sources of information, in: Software Reliability Engineering Workshops (ISSREW), 2013 IEEE </a:t>
            </a:r>
            <a:r>
              <a:rPr lang="en-US" altLang="ko-KR" sz="1100" dirty="0" err="1">
                <a:solidFill>
                  <a:srgbClr val="000000"/>
                </a:solidFill>
                <a:latin typeface="OMEJN G+ Gulliver"/>
              </a:rPr>
              <a:t>Interna-tional</a:t>
            </a:r>
            <a:r>
              <a:rPr lang="en-US" altLang="ko-KR" sz="1100" dirty="0">
                <a:solidFill>
                  <a:srgbClr val="000000"/>
                </a:solidFill>
                <a:latin typeface="OMEJN G+ Gulliver"/>
              </a:rPr>
              <a:t> Symposium on, IEEE, 2013, pp. 126–131 . [23] C.-P. Wong , Y. </a:t>
            </a:r>
            <a:r>
              <a:rPr lang="en-US" altLang="ko-KR" sz="1100" dirty="0" err="1">
                <a:solidFill>
                  <a:srgbClr val="000000"/>
                </a:solidFill>
                <a:latin typeface="OMEJN G+ Gulliver"/>
              </a:rPr>
              <a:t>Xiong</a:t>
            </a:r>
            <a:r>
              <a:rPr lang="en-US" altLang="ko-KR" sz="1100" dirty="0">
                <a:solidFill>
                  <a:srgbClr val="000000"/>
                </a:solidFill>
                <a:latin typeface="OMEJN G+ Gulliver"/>
              </a:rPr>
              <a:t> , H. Zhang , D. Hao , L. Zhang , H. Mei , Boosting bug-re-port-oriented fault localization with segmentation and stack-trace analysis, in: 2014 IEEE International Conference on Software Maintenance and Evolution (ICSME), IEEE, 2014, pp. 181–190 . [24] L. Moreno , J.J. Treadway , A. Marcus , W. Shen , On the use of stack traces to </a:t>
            </a:r>
            <a:r>
              <a:rPr lang="en-US" altLang="ko-KR" sz="1100" dirty="0" err="1">
                <a:solidFill>
                  <a:srgbClr val="000000"/>
                </a:solidFill>
                <a:latin typeface="OMEJN G+ Gulliver"/>
              </a:rPr>
              <a:t>im</a:t>
            </a:r>
            <a:r>
              <a:rPr lang="en-US" altLang="ko-KR" sz="1100" dirty="0">
                <a:solidFill>
                  <a:srgbClr val="000000"/>
                </a:solidFill>
                <a:latin typeface="OMEJN G+ Gulliver"/>
              </a:rPr>
              <a:t>-prove text retrieval-based bug localization, in: 2014 IEEE International Confer-</a:t>
            </a:r>
            <a:r>
              <a:rPr lang="en-US" altLang="ko-KR" sz="1100" dirty="0" err="1">
                <a:solidFill>
                  <a:srgbClr val="000000"/>
                </a:solidFill>
                <a:latin typeface="OMEJN G+ Gulliver"/>
              </a:rPr>
              <a:t>ence</a:t>
            </a:r>
            <a:r>
              <a:rPr lang="en-US" altLang="ko-KR" sz="1100" dirty="0">
                <a:solidFill>
                  <a:srgbClr val="000000"/>
                </a:solidFill>
                <a:latin typeface="OMEJN G+ Gulliver"/>
              </a:rPr>
              <a:t> on Software Maintenance and Evolution (ICSME), IEEE, 2014, pp. 151–160 . [25] A. </a:t>
            </a:r>
            <a:r>
              <a:rPr lang="en-US" altLang="ko-KR" sz="1100" dirty="0" err="1">
                <a:solidFill>
                  <a:srgbClr val="000000"/>
                </a:solidFill>
                <a:latin typeface="OMEJN G+ Gulliver"/>
              </a:rPr>
              <a:t>Schroter</a:t>
            </a:r>
            <a:r>
              <a:rPr lang="en-US" altLang="ko-KR" sz="1100" dirty="0">
                <a:solidFill>
                  <a:srgbClr val="000000"/>
                </a:solidFill>
                <a:latin typeface="OMEJN G+ Gulliver"/>
              </a:rPr>
              <a:t> , N. </a:t>
            </a:r>
            <a:r>
              <a:rPr lang="en-US" altLang="ko-KR" sz="1100" dirty="0" err="1">
                <a:solidFill>
                  <a:srgbClr val="000000"/>
                </a:solidFill>
                <a:latin typeface="OMEJN G+ Gulliver"/>
              </a:rPr>
              <a:t>Bettenburg</a:t>
            </a:r>
            <a:r>
              <a:rPr lang="en-US" altLang="ko-KR" sz="1100" dirty="0">
                <a:solidFill>
                  <a:srgbClr val="000000"/>
                </a:solidFill>
                <a:latin typeface="OMEJN G+ Gulliver"/>
              </a:rPr>
              <a:t> , R. </a:t>
            </a:r>
            <a:r>
              <a:rPr lang="en-US" altLang="ko-KR" sz="1100" dirty="0" err="1">
                <a:solidFill>
                  <a:srgbClr val="000000"/>
                </a:solidFill>
                <a:latin typeface="OMEJN G+ Gulliver"/>
              </a:rPr>
              <a:t>Premraj</a:t>
            </a:r>
            <a:r>
              <a:rPr lang="en-US" altLang="ko-KR" sz="1100" dirty="0">
                <a:solidFill>
                  <a:srgbClr val="000000"/>
                </a:solidFill>
                <a:latin typeface="OMEJN G+ Gulliver"/>
              </a:rPr>
              <a:t> , Do stack traces help developers fix bugs? in: Mining Software Repositories (MSR), 2010 7th IEEE Working Con-</a:t>
            </a:r>
            <a:r>
              <a:rPr lang="en-US" altLang="ko-KR" sz="1100" dirty="0" err="1">
                <a:solidFill>
                  <a:srgbClr val="000000"/>
                </a:solidFill>
                <a:latin typeface="OMEJN G+ Gulliver"/>
              </a:rPr>
              <a:t>ference</a:t>
            </a:r>
            <a:r>
              <a:rPr lang="en-US" altLang="ko-KR" sz="1100" dirty="0">
                <a:solidFill>
                  <a:srgbClr val="000000"/>
                </a:solidFill>
                <a:latin typeface="OMEJN G+ Gulliver"/>
              </a:rPr>
              <a:t> on, IEEE, 2010, pp. 118–121 . [26] S. Davies , M. Roper , M. Wood , Using bug report similarity to enhance bug lo-</a:t>
            </a:r>
            <a:r>
              <a:rPr lang="en-US" altLang="ko-KR" sz="1100" dirty="0" err="1">
                <a:solidFill>
                  <a:srgbClr val="000000"/>
                </a:solidFill>
                <a:latin typeface="OMEJN G+ Gulliver"/>
              </a:rPr>
              <a:t>calisation</a:t>
            </a:r>
            <a:r>
              <a:rPr lang="en-US" altLang="ko-KR" sz="1100" dirty="0">
                <a:solidFill>
                  <a:srgbClr val="000000"/>
                </a:solidFill>
                <a:latin typeface="OMEJN G+ Gulliver"/>
              </a:rPr>
              <a:t>, in: Reverse Engineering (WCRE), 2012 19th Working Conference on, IEEE, 2012, pp. 125–134 . [27] G. </a:t>
            </a:r>
            <a:r>
              <a:rPr lang="en-US" altLang="ko-KR" sz="1100" dirty="0" err="1">
                <a:solidFill>
                  <a:srgbClr val="000000"/>
                </a:solidFill>
                <a:latin typeface="OMEJN G+ Gulliver"/>
              </a:rPr>
              <a:t>Antoniol</a:t>
            </a:r>
            <a:r>
              <a:rPr lang="en-US" altLang="ko-KR" sz="1100" dirty="0">
                <a:solidFill>
                  <a:srgbClr val="000000"/>
                </a:solidFill>
                <a:latin typeface="OMEJN G+ Gulliver"/>
              </a:rPr>
              <a:t> , G. Canfora , G. Casazza , A. De Lucia , E. Merlo , Recovering </a:t>
            </a:r>
            <a:r>
              <a:rPr lang="en-US" altLang="ko-KR" sz="1100" dirty="0" err="1">
                <a:solidFill>
                  <a:srgbClr val="000000"/>
                </a:solidFill>
                <a:latin typeface="OMEJN G+ Gulliver"/>
              </a:rPr>
              <a:t>traceabil-ity</a:t>
            </a:r>
            <a:r>
              <a:rPr lang="en-US" altLang="ko-KR" sz="1100" dirty="0">
                <a:solidFill>
                  <a:srgbClr val="000000"/>
                </a:solidFill>
                <a:latin typeface="OMEJN G+ Gulliver"/>
              </a:rPr>
              <a:t> links between code and documentation, Software Engineering, IEEE Trans-actions on 28 (10) (2002) 970–983 . [28] C.D. Manning , H. </a:t>
            </a:r>
            <a:r>
              <a:rPr lang="en-US" altLang="ko-KR" sz="1100" dirty="0" err="1">
                <a:solidFill>
                  <a:srgbClr val="000000"/>
                </a:solidFill>
                <a:latin typeface="OMEJN G+ Gulliver"/>
              </a:rPr>
              <a:t>Schütze</a:t>
            </a:r>
            <a:r>
              <a:rPr lang="en-US" altLang="ko-KR" sz="1100" dirty="0">
                <a:solidFill>
                  <a:srgbClr val="000000"/>
                </a:solidFill>
                <a:latin typeface="OMEJN G+ Gulliver"/>
              </a:rPr>
              <a:t> , Foundations of Statistical Natural Language Process-</a:t>
            </a:r>
            <a:r>
              <a:rPr lang="en-US" altLang="ko-KR" sz="1100" dirty="0" err="1">
                <a:solidFill>
                  <a:srgbClr val="000000"/>
                </a:solidFill>
                <a:latin typeface="OMEJN G+ Gulliver"/>
              </a:rPr>
              <a:t>ing</a:t>
            </a:r>
            <a:r>
              <a:rPr lang="en-US" altLang="ko-KR" sz="1100" dirty="0">
                <a:solidFill>
                  <a:srgbClr val="000000"/>
                </a:solidFill>
                <a:latin typeface="OMEJN G+ Gulliver"/>
              </a:rPr>
              <a:t>, vol.999, MIT Press, 1999 . </a:t>
            </a:r>
            <a:r>
              <a:rPr lang="en-US" altLang="ko-KR" sz="1100" dirty="0"/>
              <a:t>[29] D.M. </a:t>
            </a:r>
            <a:r>
              <a:rPr lang="en-US" altLang="ko-KR" sz="1100" dirty="0" err="1"/>
              <a:t>Blei</a:t>
            </a:r>
            <a:r>
              <a:rPr lang="en-US" altLang="ko-KR" sz="1100" dirty="0"/>
              <a:t> , A.Y. Ng , M.I. Jordan , Latent </a:t>
            </a:r>
            <a:r>
              <a:rPr lang="en-US" altLang="ko-KR" sz="1100" dirty="0" err="1"/>
              <a:t>dirichlet</a:t>
            </a:r>
            <a:r>
              <a:rPr lang="en-US" altLang="ko-KR" sz="1100" dirty="0"/>
              <a:t> allocation, J. Mach. Learn. Res. 3 (2003) 993–1022 . [30] S. </a:t>
            </a:r>
            <a:r>
              <a:rPr lang="en-US" altLang="ko-KR" sz="1100" dirty="0" err="1"/>
              <a:t>Deerwester</a:t>
            </a:r>
            <a:r>
              <a:rPr lang="en-US" altLang="ko-KR" sz="1100" dirty="0"/>
              <a:t>, Improving Information Retrieval with Latent Semantic Indexing (1988). [31] B. </a:t>
            </a:r>
            <a:r>
              <a:rPr lang="en-US" altLang="ko-KR" sz="1100" dirty="0" err="1"/>
              <a:t>Sisman</a:t>
            </a:r>
            <a:r>
              <a:rPr lang="en-US" altLang="ko-KR" sz="1100" dirty="0"/>
              <a:t> , A.C. </a:t>
            </a:r>
            <a:r>
              <a:rPr lang="en-US" altLang="ko-KR" sz="1100" dirty="0" err="1"/>
              <a:t>Kak</a:t>
            </a:r>
            <a:r>
              <a:rPr lang="en-US" altLang="ko-KR" sz="1100" dirty="0"/>
              <a:t> , Incorporating version histories in information retrieval based bug localization, in: Proceedings of the 9th IEEE Working Conference on Mining Software Repositories, IEEE Press, 2012, pp. 50–59 . [32] C. </a:t>
            </a:r>
            <a:r>
              <a:rPr lang="en-US" altLang="ko-KR" sz="1100" dirty="0" err="1"/>
              <a:t>Tantithamthavorn</a:t>
            </a:r>
            <a:r>
              <a:rPr lang="en-US" altLang="ko-KR" sz="1100" dirty="0"/>
              <a:t> , R. </a:t>
            </a:r>
            <a:r>
              <a:rPr lang="en-US" altLang="ko-KR" sz="1100" dirty="0" err="1"/>
              <a:t>Teekavanich</a:t>
            </a:r>
            <a:r>
              <a:rPr lang="en-US" altLang="ko-KR" sz="1100" dirty="0"/>
              <a:t> , A. Ihara , K.-</a:t>
            </a:r>
            <a:r>
              <a:rPr lang="en-US" altLang="ko-KR" sz="1100" dirty="0" err="1"/>
              <a:t>i</a:t>
            </a:r>
            <a:r>
              <a:rPr lang="en-US" altLang="ko-KR" sz="1100" dirty="0"/>
              <a:t>. Matsumoto , Mining a change history to quickly identify bug locations: A case study of the eclipse project, in: Software Reliability Engineering Workshops (ISSREW), 2013 IEEE International Symposium on, IEEE, 2013, pp. 108–113 . [33] S. Kim , T. Zimmermann , E.J. Whitehead Jr , A. Zeller , Predicting faults from cached history, in: Proceedings of the 29th international conference on Soft-ware Engineering, IEEE Computer Society, 2007, pp. 4 89–4 98 . [34] F. Rahman , D. </a:t>
            </a:r>
            <a:r>
              <a:rPr lang="en-US" altLang="ko-KR" sz="1100" dirty="0" err="1"/>
              <a:t>Posnett</a:t>
            </a:r>
            <a:r>
              <a:rPr lang="en-US" altLang="ko-KR" sz="1100" dirty="0"/>
              <a:t> , A. </a:t>
            </a:r>
            <a:r>
              <a:rPr lang="en-US" altLang="ko-KR" sz="1100" dirty="0" err="1"/>
              <a:t>Hindle</a:t>
            </a:r>
            <a:r>
              <a:rPr lang="en-US" altLang="ko-KR" sz="1100" dirty="0"/>
              <a:t> , E. Barr , P. </a:t>
            </a:r>
            <a:r>
              <a:rPr lang="en-US" altLang="ko-KR" sz="1100" dirty="0" err="1"/>
              <a:t>Devanbu</a:t>
            </a:r>
            <a:r>
              <a:rPr lang="en-US" altLang="ko-KR" sz="1100" dirty="0"/>
              <a:t> , </a:t>
            </a:r>
            <a:r>
              <a:rPr lang="en-US" altLang="ko-KR" sz="1100" dirty="0" err="1"/>
              <a:t>Bugcache</a:t>
            </a:r>
            <a:r>
              <a:rPr lang="en-US" altLang="ko-KR" sz="1100" dirty="0"/>
              <a:t> for inspections: hit or miss? in: Proceedings of the 19th ACM SIGSOFT symposium and the 13th European conference on Foundations of software engineering, ACM, 2011, pp. 322–331 . [35] C. Lewis, R. </a:t>
            </a:r>
            <a:r>
              <a:rPr lang="en-US" altLang="ko-KR" sz="1100" dirty="0" err="1"/>
              <a:t>Ou</a:t>
            </a:r>
            <a:r>
              <a:rPr lang="en-US" altLang="ko-KR" sz="1100" dirty="0"/>
              <a:t>, Bug prediction at google, 2011. URL http://google-engtools. blogspot.sg/2011/12/bug- prediction- at- google.html [36] W. Conover , Practical Nonparametric Statistics, Wiley Series in Probability and Statistics, third ed., Wiley, 1999 . [37] R.J. Grissom , J.J. Kim , Effect Sizes for Research: A Broad Practical Approach, Lawrence Erlbaum Associates, 2005 . 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220385229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B8ACABD-9AC1-4260-84ED-1773E2200037}"/>
              </a:ext>
            </a:extLst>
          </p:cNvPr>
          <p:cNvSpPr/>
          <p:nvPr/>
        </p:nvSpPr>
        <p:spPr>
          <a:xfrm>
            <a:off x="776140" y="443475"/>
            <a:ext cx="10828256" cy="53399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ko-KR" altLang="en-US" sz="1100" dirty="0">
              <a:latin typeface="OMEJN G+ Gulliver"/>
            </a:endParaRPr>
          </a:p>
          <a:p>
            <a:r>
              <a:rPr lang="en-US" altLang="ko-KR" sz="1100" dirty="0"/>
              <a:t>[38] T.-D.B. Le , R.J. </a:t>
            </a:r>
            <a:r>
              <a:rPr lang="en-US" altLang="ko-KR" sz="1100" dirty="0" err="1"/>
              <a:t>Oentaryo</a:t>
            </a:r>
            <a:r>
              <a:rPr lang="en-US" altLang="ko-KR" sz="1100" dirty="0"/>
              <a:t> , D. Lo , Information retrieval and spectrum based bug localization: better together, in: Proceedings of the 2015 10th Joint Meeting on Foundations of Software Engineering, ACM, 2015, pp. 579–590 . [39] D. Gopinath , R.N. Zaeem , S. Khurshid , Improving the effectiveness of spec-</a:t>
            </a:r>
            <a:r>
              <a:rPr lang="en-US" altLang="ko-KR" sz="1100" dirty="0" err="1"/>
              <a:t>tra</a:t>
            </a:r>
            <a:r>
              <a:rPr lang="en-US" altLang="ko-KR" sz="1100" dirty="0"/>
              <a:t>-based fault localization using specifications, in: Automated Software </a:t>
            </a:r>
            <a:r>
              <a:rPr lang="en-US" altLang="ko-KR" sz="1100" dirty="0" err="1"/>
              <a:t>En-gineering</a:t>
            </a:r>
            <a:r>
              <a:rPr lang="en-US" altLang="ko-KR" sz="1100" dirty="0"/>
              <a:t> (ASE), 2012 Proceedings of the 27th IEEE/ACM International Confer-</a:t>
            </a:r>
            <a:r>
              <a:rPr lang="en-US" altLang="ko-KR" sz="1100" dirty="0" err="1"/>
              <a:t>ence</a:t>
            </a:r>
            <a:r>
              <a:rPr lang="en-US" altLang="ko-KR" sz="1100" dirty="0"/>
              <a:t> on, IEEE, 2012, pp. 40–49 . [40] G. </a:t>
            </a:r>
            <a:r>
              <a:rPr lang="en-US" altLang="ko-KR" sz="1100" dirty="0" err="1"/>
              <a:t>Laghari</a:t>
            </a:r>
            <a:r>
              <a:rPr lang="en-US" altLang="ko-KR" sz="1100" dirty="0"/>
              <a:t> , A. </a:t>
            </a:r>
            <a:r>
              <a:rPr lang="en-US" altLang="ko-KR" sz="1100" dirty="0" err="1"/>
              <a:t>Murgia</a:t>
            </a:r>
            <a:r>
              <a:rPr lang="en-US" altLang="ko-KR" sz="1100" dirty="0"/>
              <a:t> , S. </a:t>
            </a:r>
            <a:r>
              <a:rPr lang="en-US" altLang="ko-KR" sz="1100" dirty="0" err="1"/>
              <a:t>Demeyer</a:t>
            </a:r>
            <a:r>
              <a:rPr lang="en-US" altLang="ko-KR" sz="1100" dirty="0"/>
              <a:t> , Fine-tuning spectrum based fault </a:t>
            </a:r>
            <a:r>
              <a:rPr lang="en-US" altLang="ko-KR" sz="1100" dirty="0" err="1"/>
              <a:t>localisa-tion</a:t>
            </a:r>
            <a:r>
              <a:rPr lang="en-US" altLang="ko-KR" sz="1100" dirty="0"/>
              <a:t> with frequent method item sets, in: Proceedings of the 31st IEEE/ACM International Conference on Automated Software Engineering, in: ASE 2016, ACM, 2016, pp. 274–285 . [41] T.-D.B. Le , D. Lo , C. Le </a:t>
            </a:r>
            <a:r>
              <a:rPr lang="en-US" altLang="ko-KR" sz="1100" dirty="0" err="1"/>
              <a:t>Goues</a:t>
            </a:r>
            <a:r>
              <a:rPr lang="en-US" altLang="ko-KR" sz="1100" dirty="0"/>
              <a:t> , L. </a:t>
            </a:r>
            <a:r>
              <a:rPr lang="en-US" altLang="ko-KR" sz="1100" dirty="0" err="1"/>
              <a:t>Grunske</a:t>
            </a:r>
            <a:r>
              <a:rPr lang="en-US" altLang="ko-KR" sz="1100" dirty="0"/>
              <a:t> , A learning-to-rank based fault lo-</a:t>
            </a:r>
            <a:r>
              <a:rPr lang="en-US" altLang="ko-KR" sz="1100" dirty="0" err="1"/>
              <a:t>calization</a:t>
            </a:r>
            <a:r>
              <a:rPr lang="en-US" altLang="ko-KR" sz="1100" dirty="0"/>
              <a:t> approach using likely invariants, in: Proceedings of the 25th Inter-national Symposium on Software Testing and Analysis, in: ISSTA 2016, ACM, 2016, pp. 177–188 .</a:t>
            </a:r>
            <a:r>
              <a:rPr lang="en-US" altLang="ko-KR" sz="1100" dirty="0">
                <a:latin typeface="OMEJN G+ Gulliver"/>
              </a:rPr>
              <a:t>[42] S.-F. Sun , A. </a:t>
            </a:r>
            <a:r>
              <a:rPr lang="en-US" altLang="ko-KR" sz="1100" dirty="0" err="1">
                <a:latin typeface="OMEJN G+ Gulliver"/>
              </a:rPr>
              <a:t>Podgurski</a:t>
            </a:r>
            <a:r>
              <a:rPr lang="en-US" altLang="ko-KR" sz="1100" dirty="0">
                <a:latin typeface="OMEJN G+ Gulliver"/>
              </a:rPr>
              <a:t> , Properties of effective metrics for coverage-based </a:t>
            </a:r>
            <a:r>
              <a:rPr lang="en-US" altLang="ko-KR" sz="1100" dirty="0" err="1">
                <a:latin typeface="OMEJN G+ Gulliver"/>
              </a:rPr>
              <a:t>sta-tistical</a:t>
            </a:r>
            <a:r>
              <a:rPr lang="en-US" altLang="ko-KR" sz="1100" dirty="0">
                <a:latin typeface="OMEJN G+ Gulliver"/>
              </a:rPr>
              <a:t> fault localization, in: 2016 IEEE International Conference on Software Testing, Verification and Validation (ICST), IEEE, 2016, pp. 124–134 . [43] R.K. </a:t>
            </a:r>
            <a:r>
              <a:rPr lang="en-US" altLang="ko-KR" sz="1100" dirty="0" err="1">
                <a:latin typeface="OMEJN G+ Gulliver"/>
              </a:rPr>
              <a:t>Saha</a:t>
            </a:r>
            <a:r>
              <a:rPr lang="en-US" altLang="ko-KR" sz="1100" dirty="0">
                <a:latin typeface="OMEJN G+ Gulliver"/>
              </a:rPr>
              <a:t> , J. </a:t>
            </a:r>
            <a:r>
              <a:rPr lang="en-US" altLang="ko-KR" sz="1100" dirty="0" err="1">
                <a:latin typeface="OMEJN G+ Gulliver"/>
              </a:rPr>
              <a:t>Lawall</a:t>
            </a:r>
            <a:r>
              <a:rPr lang="en-US" altLang="ko-KR" sz="1100" dirty="0">
                <a:latin typeface="OMEJN G+ Gulliver"/>
              </a:rPr>
              <a:t> , S. Khurshid , D.E. Perry , On the effectiveness of </a:t>
            </a:r>
            <a:r>
              <a:rPr lang="en-US" altLang="ko-KR" sz="1100" dirty="0" err="1">
                <a:latin typeface="OMEJN G+ Gulliver"/>
              </a:rPr>
              <a:t>informa-tion</a:t>
            </a:r>
            <a:r>
              <a:rPr lang="en-US" altLang="ko-KR" sz="1100" dirty="0">
                <a:latin typeface="OMEJN G+ Gulliver"/>
              </a:rPr>
              <a:t> retrieval based bug localization for c programs, in: 2014 IEEE </a:t>
            </a:r>
            <a:r>
              <a:rPr lang="en-US" altLang="ko-KR" sz="1100" dirty="0" err="1">
                <a:latin typeface="OMEJN G+ Gulliver"/>
              </a:rPr>
              <a:t>Interna-tional</a:t>
            </a:r>
            <a:r>
              <a:rPr lang="en-US" altLang="ko-KR" sz="1100" dirty="0">
                <a:latin typeface="OMEJN G+ Gulliver"/>
              </a:rPr>
              <a:t> Conference on Software Maintenance and Evolution (ICSME), IEEE, 2014, pp. 161–170 . [44] A.T. Nguyen , T.T. Nguyen , J. Al-</a:t>
            </a:r>
            <a:r>
              <a:rPr lang="en-US" altLang="ko-KR" sz="1100" dirty="0" err="1">
                <a:latin typeface="OMEJN G+ Gulliver"/>
              </a:rPr>
              <a:t>Kofahi</a:t>
            </a:r>
            <a:r>
              <a:rPr lang="en-US" altLang="ko-KR" sz="1100" dirty="0">
                <a:latin typeface="OMEJN G+ Gulliver"/>
              </a:rPr>
              <a:t> , H.V. Nguyen , T.N. Nguyen , A topic-based approach for narrowing the search space of buggy files from a bug report, in: Automated Software Engineering (ASE), 2011 26th IEEE/ACM International Conference on, IEEE, 2011, pp. 263–272 . [45] Q. Wang , C. </a:t>
            </a:r>
            <a:r>
              <a:rPr lang="en-US" altLang="ko-KR" sz="1100" dirty="0" err="1">
                <a:latin typeface="OMEJN G+ Gulliver"/>
              </a:rPr>
              <a:t>Parnin</a:t>
            </a:r>
            <a:r>
              <a:rPr lang="en-US" altLang="ko-KR" sz="1100" dirty="0">
                <a:latin typeface="OMEJN G+ Gulliver"/>
              </a:rPr>
              <a:t> , A. </a:t>
            </a:r>
            <a:r>
              <a:rPr lang="en-US" altLang="ko-KR" sz="1100" dirty="0" err="1">
                <a:latin typeface="OMEJN G+ Gulliver"/>
              </a:rPr>
              <a:t>Orso</a:t>
            </a:r>
            <a:r>
              <a:rPr lang="en-US" altLang="ko-KR" sz="1100" dirty="0">
                <a:latin typeface="OMEJN G+ Gulliver"/>
              </a:rPr>
              <a:t> , Evaluating the usefulness of </a:t>
            </a:r>
            <a:r>
              <a:rPr lang="en-US" altLang="ko-KR" sz="1100" dirty="0" err="1">
                <a:latin typeface="OMEJN G+ Gulliver"/>
              </a:rPr>
              <a:t>ir</a:t>
            </a:r>
            <a:r>
              <a:rPr lang="en-US" altLang="ko-KR" sz="1100" dirty="0">
                <a:latin typeface="OMEJN G+ Gulliver"/>
              </a:rPr>
              <a:t>-based fault local-</a:t>
            </a:r>
            <a:r>
              <a:rPr lang="en-US" altLang="ko-KR" sz="1100" dirty="0" err="1">
                <a:latin typeface="OMEJN G+ Gulliver"/>
              </a:rPr>
              <a:t>ization</a:t>
            </a:r>
            <a:r>
              <a:rPr lang="en-US" altLang="ko-KR" sz="1100" dirty="0">
                <a:latin typeface="OMEJN G+ Gulliver"/>
              </a:rPr>
              <a:t> techniques, in: Proceedings of the 2015 International Symposium on Software Testing and Analysis, ACM, 2015, pp. 1–11 . </a:t>
            </a:r>
          </a:p>
          <a:p>
            <a:r>
              <a:rPr lang="en-US" altLang="ko-KR" sz="1100" dirty="0">
                <a:latin typeface="OMEJN G+ Gulliver"/>
              </a:rPr>
              <a:t>[46] S. Wang , D. Lo , J. </a:t>
            </a:r>
            <a:r>
              <a:rPr lang="en-US" altLang="ko-KR" sz="1100" dirty="0" err="1">
                <a:latin typeface="OMEJN G+ Gulliver"/>
              </a:rPr>
              <a:t>Lawall</a:t>
            </a:r>
            <a:r>
              <a:rPr lang="en-US" altLang="ko-KR" sz="1100" dirty="0">
                <a:latin typeface="OMEJN G+ Gulliver"/>
              </a:rPr>
              <a:t> , Compositional vector space models for improved bug localization, in: 2014 IEEE International Conference on Software Maintenance and Evolution (ICSME), IEEE, 2014, pp. 171–180 . [47] S. Wang , F. </a:t>
            </a:r>
            <a:r>
              <a:rPr lang="en-US" altLang="ko-KR" sz="1100" dirty="0" err="1">
                <a:latin typeface="OMEJN G+ Gulliver"/>
              </a:rPr>
              <a:t>Khomh</a:t>
            </a:r>
            <a:r>
              <a:rPr lang="en-US" altLang="ko-KR" sz="1100" dirty="0">
                <a:latin typeface="OMEJN G+ Gulliver"/>
              </a:rPr>
              <a:t> , Y. Zou , Improving bug localization using correlations in crash reports, in: Mining Software Repositories (MSR), 2013 10th IEEE Working Conference on, IEEE, 2013, pp. 247–256 . [48] M. </a:t>
            </a:r>
            <a:r>
              <a:rPr lang="en-US" altLang="ko-KR" sz="1100" dirty="0" err="1">
                <a:latin typeface="OMEJN G+ Gulliver"/>
              </a:rPr>
              <a:t>Gethers</a:t>
            </a:r>
            <a:r>
              <a:rPr lang="en-US" altLang="ko-KR" sz="1100" dirty="0">
                <a:latin typeface="OMEJN G+ Gulliver"/>
              </a:rPr>
              <a:t> , B. </a:t>
            </a:r>
            <a:r>
              <a:rPr lang="en-US" altLang="ko-KR" sz="1100" dirty="0" err="1">
                <a:latin typeface="OMEJN G+ Gulliver"/>
              </a:rPr>
              <a:t>Dit</a:t>
            </a:r>
            <a:r>
              <a:rPr lang="en-US" altLang="ko-KR" sz="1100" dirty="0">
                <a:latin typeface="OMEJN G+ Gulliver"/>
              </a:rPr>
              <a:t> , H. </a:t>
            </a:r>
            <a:r>
              <a:rPr lang="en-US" altLang="ko-KR" sz="1100" dirty="0" err="1">
                <a:latin typeface="OMEJN G+ Gulliver"/>
              </a:rPr>
              <a:t>Kagdi</a:t>
            </a:r>
            <a:r>
              <a:rPr lang="en-US" altLang="ko-KR" sz="1100" dirty="0">
                <a:latin typeface="OMEJN G+ Gulliver"/>
              </a:rPr>
              <a:t> , D. </a:t>
            </a:r>
            <a:r>
              <a:rPr lang="en-US" altLang="ko-KR" sz="1100" dirty="0" err="1">
                <a:latin typeface="OMEJN G+ Gulliver"/>
              </a:rPr>
              <a:t>Poshyvanyk</a:t>
            </a:r>
            <a:r>
              <a:rPr lang="en-US" altLang="ko-KR" sz="1100" dirty="0">
                <a:latin typeface="OMEJN G+ Gulliver"/>
              </a:rPr>
              <a:t> , Integrated impact analysis for managing software changes, in: 2012 34th International Conference on Soft-ware Engineering (ICSE), IEEE, 2012, pp. 430–440 . [49] F. </a:t>
            </a:r>
            <a:r>
              <a:rPr lang="en-US" altLang="ko-KR" sz="1100" dirty="0" err="1">
                <a:latin typeface="OMEJN G+ Gulliver"/>
              </a:rPr>
              <a:t>Thung</a:t>
            </a:r>
            <a:r>
              <a:rPr lang="en-US" altLang="ko-KR" sz="1100" dirty="0">
                <a:latin typeface="OMEJN G+ Gulliver"/>
              </a:rPr>
              <a:t> , T.-D.B. Le , P.S. Kochhar , D. Lo , </a:t>
            </a:r>
            <a:r>
              <a:rPr lang="en-US" altLang="ko-KR" sz="1100" dirty="0" err="1">
                <a:latin typeface="OMEJN G+ Gulliver"/>
              </a:rPr>
              <a:t>Buglocalizer</a:t>
            </a:r>
            <a:r>
              <a:rPr lang="en-US" altLang="ko-KR" sz="1100" dirty="0">
                <a:latin typeface="OMEJN G+ Gulliver"/>
              </a:rPr>
              <a:t>: integrated tool support for bug localization, in: Proceedings of the 22nd ACM SIGSOFT International Symposium on Foundations of Software Engineering, ACM, 2014, pp. 767–770 . [50] X. Wang , D. Lo , X. Xia , X. Wang , P.S. Kochhar , Y. Tian , X. Yang , S. Li , J. Sun , B. Zhou , Boat: an experimental platform for researchers to comparatively and reproducibly evaluate bug localization techniques, in: Companion Proceedings of the 36th International Conference on Software Engineering, ACM, 2014, pp. 572–575 . [51] S. Rao , A. </a:t>
            </a:r>
            <a:r>
              <a:rPr lang="en-US" altLang="ko-KR" sz="1100" dirty="0" err="1">
                <a:latin typeface="OMEJN G+ Gulliver"/>
              </a:rPr>
              <a:t>Kak</a:t>
            </a:r>
            <a:r>
              <a:rPr lang="en-US" altLang="ko-KR" sz="1100" dirty="0">
                <a:latin typeface="OMEJN G+ Gulliver"/>
              </a:rPr>
              <a:t> , </a:t>
            </a:r>
            <a:r>
              <a:rPr lang="en-US" altLang="ko-KR" sz="1100" dirty="0" err="1">
                <a:latin typeface="OMEJN G+ Gulliver"/>
              </a:rPr>
              <a:t>Morebugs</a:t>
            </a:r>
            <a:r>
              <a:rPr lang="en-US" altLang="ko-KR" sz="1100" dirty="0">
                <a:latin typeface="OMEJN G+ Gulliver"/>
              </a:rPr>
              <a:t>: a new dataset for benchmarking algorithms for in-formation retrieval from software repositories (trece-13-07), Purdue University, School of Electrical and Computer Engineering, Tech. Rep 4 (2013) . [52] V. </a:t>
            </a:r>
            <a:r>
              <a:rPr lang="en-US" altLang="ko-KR" sz="1100" dirty="0" err="1">
                <a:latin typeface="OMEJN G+ Gulliver"/>
              </a:rPr>
              <a:t>Dallmeier</a:t>
            </a:r>
            <a:r>
              <a:rPr lang="en-US" altLang="ko-KR" sz="1100" dirty="0">
                <a:latin typeface="OMEJN G+ Gulliver"/>
              </a:rPr>
              <a:t> , T. Zimmermann , Extraction of bug localization benchmarks from history, in: Proceedings of the 22nd IEEE/ACM International Conference on Au-</a:t>
            </a:r>
            <a:r>
              <a:rPr lang="en-US" altLang="ko-KR" sz="1100" dirty="0" err="1">
                <a:latin typeface="OMEJN G+ Gulliver"/>
              </a:rPr>
              <a:t>tomated</a:t>
            </a:r>
            <a:r>
              <a:rPr lang="en-US" altLang="ko-KR" sz="1100" dirty="0">
                <a:latin typeface="OMEJN G+ Gulliver"/>
              </a:rPr>
              <a:t> Software Engineering, ACM, 2007, pp. 433–436 . [53] A .N. Lam , A .T. Nguyen , H.A . Nguyen , T.N. Nguyen , Combining deep learning with information retrieval to localize buggy files for bug reports (n), in: Auto-mated Software Engineering (ASE), 2015 30th IEEE/ACM International Confer-</a:t>
            </a:r>
            <a:r>
              <a:rPr lang="en-US" altLang="ko-KR" sz="1100" dirty="0" err="1">
                <a:latin typeface="OMEJN G+ Gulliver"/>
              </a:rPr>
              <a:t>ence</a:t>
            </a:r>
            <a:r>
              <a:rPr lang="en-US" altLang="ko-KR" sz="1100" dirty="0">
                <a:latin typeface="OMEJN G+ Gulliver"/>
              </a:rPr>
              <a:t> on, IEEE, 2015, pp. 476–481 . [54] X. Ye , H. Shen , X. Ma , R. </a:t>
            </a:r>
            <a:r>
              <a:rPr lang="en-US" altLang="ko-KR" sz="1100" dirty="0" err="1">
                <a:latin typeface="OMEJN G+ Gulliver"/>
              </a:rPr>
              <a:t>Bunescu</a:t>
            </a:r>
            <a:r>
              <a:rPr lang="en-US" altLang="ko-KR" sz="1100" dirty="0">
                <a:latin typeface="OMEJN G+ Gulliver"/>
              </a:rPr>
              <a:t> , C. Liu , From word embeddings to document similarities for improved information retrieval in software engineering, in: Pro-</a:t>
            </a:r>
            <a:r>
              <a:rPr lang="en-US" altLang="ko-KR" sz="1100" dirty="0" err="1">
                <a:latin typeface="OMEJN G+ Gulliver"/>
              </a:rPr>
              <a:t>ceedings</a:t>
            </a:r>
            <a:r>
              <a:rPr lang="en-US" altLang="ko-KR" sz="1100" dirty="0">
                <a:latin typeface="OMEJN G+ Gulliver"/>
              </a:rPr>
              <a:t> of the 38th International Conference on Software Engineering, ACM, 2016, pp. 404–415 . [55] B. </a:t>
            </a:r>
            <a:r>
              <a:rPr lang="en-US" altLang="ko-KR" sz="1100" dirty="0" err="1">
                <a:latin typeface="OMEJN G+ Gulliver"/>
              </a:rPr>
              <a:t>Sisman</a:t>
            </a:r>
            <a:r>
              <a:rPr lang="en-US" altLang="ko-KR" sz="1100" dirty="0">
                <a:latin typeface="OMEJN G+ Gulliver"/>
              </a:rPr>
              <a:t> , S.A. Akbar , A.C. </a:t>
            </a:r>
            <a:r>
              <a:rPr lang="en-US" altLang="ko-KR" sz="1100" dirty="0" err="1">
                <a:latin typeface="OMEJN G+ Gulliver"/>
              </a:rPr>
              <a:t>Kak</a:t>
            </a:r>
            <a:r>
              <a:rPr lang="en-US" altLang="ko-KR" sz="1100" dirty="0">
                <a:latin typeface="OMEJN G+ Gulliver"/>
              </a:rPr>
              <a:t> , Exploiting spatial code proximity and order for improved source code retrieval for bug localization, Journal of Software: Evolution and Process (2016) . [56] N. </a:t>
            </a:r>
            <a:r>
              <a:rPr lang="en-US" altLang="ko-KR" sz="1100" dirty="0" err="1">
                <a:latin typeface="OMEJN G+ Gulliver"/>
              </a:rPr>
              <a:t>Bettenburg</a:t>
            </a:r>
            <a:r>
              <a:rPr lang="en-US" altLang="ko-KR" sz="1100" dirty="0">
                <a:latin typeface="OMEJN G+ Gulliver"/>
              </a:rPr>
              <a:t> , S. Just , A. </a:t>
            </a:r>
            <a:r>
              <a:rPr lang="en-US" altLang="ko-KR" sz="1100" dirty="0" err="1">
                <a:latin typeface="OMEJN G+ Gulliver"/>
              </a:rPr>
              <a:t>Schröter</a:t>
            </a:r>
            <a:r>
              <a:rPr lang="en-US" altLang="ko-KR" sz="1100" dirty="0">
                <a:latin typeface="OMEJN G+ Gulliver"/>
              </a:rPr>
              <a:t> , C. </a:t>
            </a:r>
            <a:r>
              <a:rPr lang="en-US" altLang="ko-KR" sz="1100" dirty="0" err="1">
                <a:latin typeface="OMEJN G+ Gulliver"/>
              </a:rPr>
              <a:t>Weiß</a:t>
            </a:r>
            <a:r>
              <a:rPr lang="en-US" altLang="ko-KR" sz="1100" dirty="0">
                <a:latin typeface="OMEJN G+ Gulliver"/>
              </a:rPr>
              <a:t>, R. </a:t>
            </a:r>
            <a:r>
              <a:rPr lang="en-US" altLang="ko-KR" sz="1100" dirty="0" err="1">
                <a:latin typeface="OMEJN G+ Gulliver"/>
              </a:rPr>
              <a:t>Premraj</a:t>
            </a:r>
            <a:r>
              <a:rPr lang="en-US" altLang="ko-KR" sz="1100" dirty="0">
                <a:latin typeface="OMEJN G+ Gulliver"/>
              </a:rPr>
              <a:t> , T. Zimmermann , Quality of bug reports in eclipse, in: Proceedings of the 2007 OOPSLA Workshop on Eclipse Technology </a:t>
            </a:r>
            <a:r>
              <a:rPr lang="en-US" altLang="ko-KR" sz="1100" dirty="0" err="1">
                <a:latin typeface="OMEJN G+ Gulliver"/>
              </a:rPr>
              <a:t>EXchange</a:t>
            </a:r>
            <a:r>
              <a:rPr lang="en-US" altLang="ko-KR" sz="1100" dirty="0">
                <a:latin typeface="OMEJN G+ Gulliver"/>
              </a:rPr>
              <a:t>, ACM, 2007, pp. 21–25 . [57] P. </a:t>
            </a:r>
            <a:r>
              <a:rPr lang="en-US" altLang="ko-KR" sz="1100" dirty="0" err="1">
                <a:latin typeface="OMEJN G+ Gulliver"/>
              </a:rPr>
              <a:t>Hooimeijer</a:t>
            </a:r>
            <a:r>
              <a:rPr lang="en-US" altLang="ko-KR" sz="1100" dirty="0">
                <a:latin typeface="OMEJN G+ Gulliver"/>
              </a:rPr>
              <a:t> , W. Weimer , Modeling bug report quality, in: Proceedings of the 22nd IEEE/ACM International Conference on Automated Software Engineering, ACM, 2007, pp. 34–43 . [58] T. Zimmermann , R. </a:t>
            </a:r>
            <a:r>
              <a:rPr lang="en-US" altLang="ko-KR" sz="1100" dirty="0" err="1">
                <a:latin typeface="OMEJN G+ Gulliver"/>
              </a:rPr>
              <a:t>Premraj</a:t>
            </a:r>
            <a:r>
              <a:rPr lang="en-US" altLang="ko-KR" sz="1100" dirty="0">
                <a:latin typeface="OMEJN G+ Gulliver"/>
              </a:rPr>
              <a:t> , N. </a:t>
            </a:r>
            <a:r>
              <a:rPr lang="en-US" altLang="ko-KR" sz="1100" dirty="0" err="1">
                <a:latin typeface="OMEJN G+ Gulliver"/>
              </a:rPr>
              <a:t>Bettenburg</a:t>
            </a:r>
            <a:r>
              <a:rPr lang="en-US" altLang="ko-KR" sz="1100" dirty="0">
                <a:latin typeface="OMEJN G+ Gulliver"/>
              </a:rPr>
              <a:t> , S. Just , A. </a:t>
            </a:r>
            <a:r>
              <a:rPr lang="en-US" altLang="ko-KR" sz="1100" dirty="0" err="1">
                <a:latin typeface="OMEJN G+ Gulliver"/>
              </a:rPr>
              <a:t>Schröter</a:t>
            </a:r>
            <a:r>
              <a:rPr lang="en-US" altLang="ko-KR" sz="1100" dirty="0">
                <a:latin typeface="OMEJN G+ Gulliver"/>
              </a:rPr>
              <a:t> , C. Weiss , What makes a good bug report? Software Engineering, IEEE Transactions on 36 (5) (2010) 618–643 . [59] Y. Yu , H. Wang , G. Yin , C.X. Ling , Reviewer recommender of pull-requests in GitHub, in: 2014 IEEE International Conference on Software Maintenance and Evolution (ICSME), IEEE, 2014, pp. 609–612 . [60] H. Rocha , G. De Oliveira , H. Marques-</a:t>
            </a:r>
            <a:r>
              <a:rPr lang="en-US" altLang="ko-KR" sz="1100" dirty="0" err="1">
                <a:latin typeface="OMEJN G+ Gulliver"/>
              </a:rPr>
              <a:t>Neto</a:t>
            </a:r>
            <a:r>
              <a:rPr lang="en-US" altLang="ko-KR" sz="1100" dirty="0">
                <a:latin typeface="OMEJN G+ Gulliver"/>
              </a:rPr>
              <a:t> , M.T. Valente , </a:t>
            </a:r>
            <a:r>
              <a:rPr lang="en-US" altLang="ko-KR" sz="1100" dirty="0" err="1">
                <a:latin typeface="OMEJN G+ Gulliver"/>
              </a:rPr>
              <a:t>Nextbug</a:t>
            </a:r>
            <a:r>
              <a:rPr lang="en-US" altLang="ko-KR" sz="1100" dirty="0">
                <a:latin typeface="OMEJN G+ Gulliver"/>
              </a:rPr>
              <a:t>: a Bugzilla extension for recommending similar bugs, J. </a:t>
            </a:r>
            <a:r>
              <a:rPr lang="en-US" altLang="ko-KR" sz="1100" dirty="0" err="1">
                <a:latin typeface="OMEJN G+ Gulliver"/>
              </a:rPr>
              <a:t>Softw</a:t>
            </a:r>
            <a:r>
              <a:rPr lang="en-US" altLang="ko-KR" sz="1100" dirty="0">
                <a:latin typeface="OMEJN G+ Gulliver"/>
              </a:rPr>
              <a:t>. Eng. Res. Dev. 3 (1) (2015) 1–14 . 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31821378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6A767C1-CFB7-4012-91CA-C53A84F2F06B}"/>
              </a:ext>
            </a:extLst>
          </p:cNvPr>
          <p:cNvSpPr txBox="1"/>
          <p:nvPr/>
        </p:nvSpPr>
        <p:spPr>
          <a:xfrm>
            <a:off x="2916631" y="2090469"/>
            <a:ext cx="78299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6000" dirty="0">
                <a:latin typeface="Masque" panose="020B07030603020A0203" pitchFamily="34" charset="0"/>
                <a:ea typeface="THE삐끗삐끗" panose="02020503020101020101" pitchFamily="18" charset="-127"/>
                <a:cs typeface="THE삐끗삐끗" panose="02020503020101020101" pitchFamily="18" charset="-127"/>
              </a:rPr>
              <a:t>Background</a:t>
            </a:r>
            <a:endParaRPr lang="ko-KR" altLang="en-US" sz="6000" dirty="0">
              <a:latin typeface="Masque" panose="020B07030603020A0203" pitchFamily="34" charset="0"/>
              <a:ea typeface="THE삐끗삐끗" panose="02020503020101020101" pitchFamily="18" charset="-127"/>
              <a:cs typeface="THE삐끗삐끗" panose="020205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7595DC-B23B-452D-AFEF-1E42DB85C151}"/>
              </a:ext>
            </a:extLst>
          </p:cNvPr>
          <p:cNvSpPr txBox="1"/>
          <p:nvPr/>
        </p:nvSpPr>
        <p:spPr>
          <a:xfrm>
            <a:off x="3110844" y="3751868"/>
            <a:ext cx="6146278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buAutoNum type="arabicPeriod"/>
            </a:pP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버그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/issue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해결되는 과정</a:t>
            </a:r>
            <a:endParaRPr lang="en-US" altLang="ko-KR" sz="2300" dirty="0"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  <a:p>
            <a:pPr marL="457200" indent="-457200">
              <a:buFontTx/>
              <a:buAutoNum type="arabicPeriod"/>
            </a:pP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버그리포트</a:t>
            </a:r>
            <a:endParaRPr lang="en-US" altLang="ko-KR" sz="2300" dirty="0"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  <a:p>
            <a:pPr marL="457200" indent="-457200">
              <a:buFontTx/>
              <a:buAutoNum type="arabicPeriod"/>
            </a:pP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IR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기반 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localization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의 일반적인 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process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와 테크닉</a:t>
            </a:r>
            <a:endParaRPr lang="en-US" altLang="ko-KR" sz="2300" dirty="0"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  <a:p>
            <a:pPr marL="457200" indent="-457200">
              <a:buFontTx/>
              <a:buAutoNum type="arabicPeriod"/>
            </a:pP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SCM - Code change history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AC429F-2595-4DFE-80D8-BC27DCA1B6D9}"/>
              </a:ext>
            </a:extLst>
          </p:cNvPr>
          <p:cNvSpPr txBox="1"/>
          <p:nvPr/>
        </p:nvSpPr>
        <p:spPr>
          <a:xfrm>
            <a:off x="320510" y="179202"/>
            <a:ext cx="116892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3000" dirty="0">
                <a:latin typeface="Rockwell Extra Bold" panose="02060903040505020403" pitchFamily="18" charset="0"/>
                <a:ea typeface="THE삐끗삐끗" panose="02020503020101020101" pitchFamily="18" charset="-127"/>
                <a:cs typeface="THE삐끗삐끗" panose="02020503020101020101" pitchFamily="18" charset="-127"/>
              </a:rPr>
              <a:t>2</a:t>
            </a:r>
            <a:endParaRPr lang="ko-KR" altLang="en-US" sz="3000" dirty="0">
              <a:latin typeface="Rockwell Extra Bold" panose="02060903040505020403" pitchFamily="18" charset="0"/>
              <a:ea typeface="THE삐끗삐끗" panose="02020503020101020101" pitchFamily="18" charset="-127"/>
              <a:cs typeface="THE삐끗삐끗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969903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7FF6FE9-1104-4739-94E3-6D21544BD30F}"/>
              </a:ext>
            </a:extLst>
          </p:cNvPr>
          <p:cNvSpPr txBox="1"/>
          <p:nvPr/>
        </p:nvSpPr>
        <p:spPr>
          <a:xfrm>
            <a:off x="9977309" y="97404"/>
            <a:ext cx="24000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 dirty="0">
                <a:latin typeface="Masque" panose="020B07030603020A0203" pitchFamily="34" charset="0"/>
                <a:ea typeface="THE삐끗삐끗" panose="02020503020101020101" pitchFamily="18" charset="-127"/>
                <a:cs typeface="THE삐끗삐끗" panose="02020503020101020101" pitchFamily="18" charset="-127"/>
              </a:rPr>
              <a:t>Background</a:t>
            </a:r>
            <a:endParaRPr lang="ko-KR" altLang="en-US" sz="2000" dirty="0">
              <a:latin typeface="Masque" panose="020B07030603020A0203" pitchFamily="34" charset="0"/>
              <a:ea typeface="THE삐끗삐끗" panose="02020503020101020101" pitchFamily="18" charset="-127"/>
              <a:cs typeface="THE삐끗삐끗" panose="020205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F39E16-21CB-4F64-B10D-405F23ADF9B8}"/>
              </a:ext>
            </a:extLst>
          </p:cNvPr>
          <p:cNvSpPr txBox="1"/>
          <p:nvPr/>
        </p:nvSpPr>
        <p:spPr>
          <a:xfrm>
            <a:off x="367645" y="377072"/>
            <a:ext cx="8559539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2.1. 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버그와 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issue management process</a:t>
            </a:r>
            <a:endParaRPr lang="ko-KR" altLang="en-US" sz="2300" dirty="0"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62A852B-0FA4-4F47-BC22-6073E4A382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3158" y="641974"/>
            <a:ext cx="3790665" cy="341476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396F5FD-966B-4EC1-9F5E-EB383D7D1327}"/>
              </a:ext>
            </a:extLst>
          </p:cNvPr>
          <p:cNvSpPr txBox="1"/>
          <p:nvPr/>
        </p:nvSpPr>
        <p:spPr>
          <a:xfrm>
            <a:off x="456719" y="941792"/>
            <a:ext cx="8559539" cy="25699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buAutoNum type="arabicPeriod"/>
            </a:pP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유저가 버그 발견하면 알린다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.</a:t>
            </a:r>
          </a:p>
          <a:p>
            <a:pPr marL="457200" indent="-457200" algn="l">
              <a:buAutoNum type="arabicPeriod"/>
            </a:pP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오류 위치 찾으려는 개발자에게 배정</a:t>
            </a:r>
            <a:endParaRPr lang="en-US" altLang="ko-KR" sz="2300" dirty="0"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  <a:p>
            <a:pPr marL="457200" indent="-457200" algn="l">
              <a:buAutoNum type="arabicPeriod"/>
            </a:pP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개발자는 버그가 생기는 상황을 다시 만들려고 함</a:t>
            </a:r>
            <a:endParaRPr lang="en-US" altLang="ko-KR" sz="2300" dirty="0"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  <a:p>
            <a:pPr marL="457200" indent="-457200" algn="l">
              <a:buAutoNum type="arabicPeriod"/>
            </a:pP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원인과 장소를 찾으면 수정해서 테스트 해봄</a:t>
            </a:r>
            <a:endParaRPr lang="en-US" altLang="ko-KR" sz="2300" dirty="0"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  <a:p>
            <a:pPr marL="457200" indent="-457200" algn="l">
              <a:buAutoNum type="arabicPeriod"/>
            </a:pP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테스트에서 오류 없으면 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(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개발자가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)resolve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로 상태 변환시킴</a:t>
            </a:r>
            <a:endParaRPr lang="en-US" altLang="ko-KR" sz="2300" dirty="0"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  <a:p>
            <a:pPr marL="457200" indent="-457200" algn="l">
              <a:buAutoNum type="arabicPeriod"/>
            </a:pP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다른 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teste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가 오류 상황 체크하고 오류가 없으면 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verify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한다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.(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상태 바꿈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)</a:t>
            </a:r>
          </a:p>
          <a:p>
            <a:pPr marL="457200" indent="-457200" algn="l">
              <a:buAutoNum type="arabicPeriod"/>
            </a:pP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Reporter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에게 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verify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한 알림이 감</a:t>
            </a:r>
            <a:endParaRPr lang="en-US" altLang="ko-KR" sz="2300" dirty="0"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790CE4-1475-440B-BFEE-A56E5505D122}"/>
              </a:ext>
            </a:extLst>
          </p:cNvPr>
          <p:cNvSpPr txBox="1"/>
          <p:nvPr/>
        </p:nvSpPr>
        <p:spPr>
          <a:xfrm>
            <a:off x="367644" y="3700446"/>
            <a:ext cx="8559539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2.2 Bug Report</a:t>
            </a:r>
            <a:endParaRPr lang="ko-KR" altLang="en-US" sz="2300" dirty="0"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69FAF5-C38F-472E-AC24-D26FF1013C0D}"/>
              </a:ext>
            </a:extLst>
          </p:cNvPr>
          <p:cNvSpPr txBox="1"/>
          <p:nvPr/>
        </p:nvSpPr>
        <p:spPr>
          <a:xfrm>
            <a:off x="456719" y="4335442"/>
            <a:ext cx="11157104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Tx/>
              <a:buChar char="-"/>
            </a:pP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개발자들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, 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주로 버그 생기는 상황을 다시 만들어내서 원인 </a:t>
            </a:r>
            <a:r>
              <a:rPr lang="ko-KR" altLang="en-US" sz="2300" dirty="0" err="1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뭔지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,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소스파일 어디가 잘못된 것인지 찾는다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.</a:t>
            </a:r>
          </a:p>
          <a:p>
            <a:pPr marL="342900" indent="-342900" algn="l">
              <a:buFontTx/>
              <a:buChar char="-"/>
            </a:pP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버그 리포트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: 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버그 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ID, 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요약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, 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설명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, 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제출 날짜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, 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수정된 날짜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, 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상태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, 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등 관련 항목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. 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언제 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exception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이 생겼는지 알 수 있는 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Stack trace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포함하고 있는 리포트도 있다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. </a:t>
            </a:r>
          </a:p>
          <a:p>
            <a:pPr algn="l"/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   ex) 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버그가 발생한 상황 만들고 버그 리포트의 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class name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이나 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method name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에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기반해 있다고 가정</a:t>
            </a:r>
            <a:endParaRPr lang="en-US" altLang="ko-KR" sz="2300" dirty="0"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  <a:p>
            <a:pPr marL="342900" indent="-342900" algn="l">
              <a:buFontTx/>
              <a:buChar char="-"/>
            </a:pP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버그 리포트에 있는 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comment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에서 오류 상황에 대한 추가적인 정보를 얻을 수 있다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.</a:t>
            </a:r>
          </a:p>
          <a:p>
            <a:pPr marL="342900" indent="-342900" algn="l">
              <a:buFontTx/>
              <a:buChar char="-"/>
            </a:pP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저장소에 있는 비슷한 버그 리포트를 찾는다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. 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비슷한 버그 리포트를 찾으면 수정된 파일을 후보로 생각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214984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7FF6FE9-1104-4739-94E3-6D21544BD30F}"/>
              </a:ext>
            </a:extLst>
          </p:cNvPr>
          <p:cNvSpPr txBox="1"/>
          <p:nvPr/>
        </p:nvSpPr>
        <p:spPr>
          <a:xfrm>
            <a:off x="9977309" y="97404"/>
            <a:ext cx="24000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 dirty="0">
                <a:latin typeface="Masque" panose="020B07030603020A0203" pitchFamily="34" charset="0"/>
                <a:ea typeface="THE삐끗삐끗" panose="02020503020101020101" pitchFamily="18" charset="-127"/>
                <a:cs typeface="THE삐끗삐끗" panose="02020503020101020101" pitchFamily="18" charset="-127"/>
              </a:rPr>
              <a:t>Background</a:t>
            </a:r>
            <a:endParaRPr lang="ko-KR" altLang="en-US" sz="2000" dirty="0">
              <a:latin typeface="Masque" panose="020B07030603020A0203" pitchFamily="34" charset="0"/>
              <a:ea typeface="THE삐끗삐끗" panose="02020503020101020101" pitchFamily="18" charset="-127"/>
              <a:cs typeface="THE삐끗삐끗" panose="020205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D6FB86D-4E08-4A26-995E-E30D9BEE97D5}"/>
              </a:ext>
            </a:extLst>
          </p:cNvPr>
          <p:cNvSpPr txBox="1"/>
          <p:nvPr/>
        </p:nvSpPr>
        <p:spPr>
          <a:xfrm>
            <a:off x="316406" y="92660"/>
            <a:ext cx="8559539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2.3. IR-based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bug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localization</a:t>
            </a:r>
            <a:endParaRPr lang="ko-KR" altLang="en-US" sz="2300" dirty="0"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7A42D41-8D5E-41EF-8F80-28A23ACCBE8B}"/>
              </a:ext>
            </a:extLst>
          </p:cNvPr>
          <p:cNvSpPr txBox="1"/>
          <p:nvPr/>
        </p:nvSpPr>
        <p:spPr>
          <a:xfrm>
            <a:off x="456719" y="1026634"/>
            <a:ext cx="1115710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Tx/>
              <a:buChar char="-"/>
            </a:pP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각각의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버그 리포트는 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search query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이고 소스파일은 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document 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묶음이다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.</a:t>
            </a:r>
          </a:p>
          <a:p>
            <a:pPr marL="342900" indent="-342900" algn="l">
              <a:buFontTx/>
              <a:buChar char="-"/>
            </a:pP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각 버그리포트에 대해 의심 가는 소스파일의 순위를 알려준다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.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92232E-FA53-4B16-92E8-757B936596FF}"/>
              </a:ext>
            </a:extLst>
          </p:cNvPr>
          <p:cNvSpPr txBox="1"/>
          <p:nvPr/>
        </p:nvSpPr>
        <p:spPr>
          <a:xfrm>
            <a:off x="456719" y="1826853"/>
            <a:ext cx="11157104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Tx/>
              <a:buChar char="-"/>
            </a:pP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(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전형적인</a:t>
            </a:r>
            <a:r>
              <a:rPr lang="en-US" altLang="ko-KR" sz="2300" dirty="0">
                <a:solidFill>
                  <a:srgbClr val="C00000"/>
                </a:solidFill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) </a:t>
            </a:r>
            <a:r>
              <a:rPr lang="ko-KR" altLang="en-US" sz="2300" dirty="0" err="1">
                <a:solidFill>
                  <a:srgbClr val="C00000"/>
                </a:solidFill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전처리</a:t>
            </a:r>
            <a:r>
              <a:rPr lang="ko-KR" altLang="en-US" sz="2300" dirty="0">
                <a:solidFill>
                  <a:srgbClr val="C00000"/>
                </a:solidFill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3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step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EB34272-6EC1-4D41-BB28-EC67118E96D8}"/>
              </a:ext>
            </a:extLst>
          </p:cNvPr>
          <p:cNvSpPr txBox="1"/>
          <p:nvPr/>
        </p:nvSpPr>
        <p:spPr>
          <a:xfrm>
            <a:off x="3590522" y="1826853"/>
            <a:ext cx="8419226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buAutoNum type="arabicPeriod"/>
            </a:pPr>
            <a:r>
              <a:rPr lang="en-US" altLang="ko-KR" sz="2300" dirty="0">
                <a:solidFill>
                  <a:srgbClr val="C00000"/>
                </a:solidFill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Text normalization</a:t>
            </a:r>
          </a:p>
          <a:p>
            <a:pPr marL="457200" indent="-457200" algn="l">
              <a:buAutoNum type="arabicPeriod"/>
            </a:pPr>
            <a:r>
              <a:rPr lang="en-US" altLang="ko-KR" sz="2300" dirty="0" err="1">
                <a:solidFill>
                  <a:srgbClr val="C00000"/>
                </a:solidFill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Stopword</a:t>
            </a:r>
            <a:r>
              <a:rPr lang="en-US" altLang="ko-KR" sz="2300" dirty="0">
                <a:solidFill>
                  <a:srgbClr val="C00000"/>
                </a:solidFill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removal</a:t>
            </a:r>
          </a:p>
          <a:p>
            <a:pPr marL="457200" indent="-457200" algn="l">
              <a:buAutoNum type="arabicPeriod"/>
            </a:pPr>
            <a:r>
              <a:rPr lang="en-US" altLang="ko-KR" sz="2300" dirty="0">
                <a:solidFill>
                  <a:srgbClr val="C00000"/>
                </a:solidFill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Stemming</a:t>
            </a:r>
            <a:endParaRPr lang="ko-KR" altLang="en-US" sz="2300" dirty="0">
              <a:solidFill>
                <a:srgbClr val="C00000"/>
              </a:solidFill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FDB570F-918F-4884-AD72-3DBBB97B6616}"/>
              </a:ext>
            </a:extLst>
          </p:cNvPr>
          <p:cNvSpPr txBox="1"/>
          <p:nvPr/>
        </p:nvSpPr>
        <p:spPr>
          <a:xfrm>
            <a:off x="456719" y="2981015"/>
            <a:ext cx="11157104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Tx/>
              <a:buChar char="-"/>
            </a:pP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소스파일과 버그리포트 전처리해서 분해할 수 있는 용어를 만들고 유사도를 계산한다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.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9FF7331-181F-49A4-A6A3-A883FD45B119}"/>
              </a:ext>
            </a:extLst>
          </p:cNvPr>
          <p:cNvSpPr txBox="1"/>
          <p:nvPr/>
        </p:nvSpPr>
        <p:spPr>
          <a:xfrm>
            <a:off x="456719" y="4067143"/>
            <a:ext cx="8419226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buAutoNum type="arabicPeriod"/>
            </a:pPr>
            <a:r>
              <a:rPr lang="en-US" altLang="ko-KR" sz="2300" dirty="0">
                <a:solidFill>
                  <a:srgbClr val="C00000"/>
                </a:solidFill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Text normalization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6F8F5B5-D751-445E-85D2-AAFB83DFB2FD}"/>
              </a:ext>
            </a:extLst>
          </p:cNvPr>
          <p:cNvSpPr txBox="1"/>
          <p:nvPr/>
        </p:nvSpPr>
        <p:spPr>
          <a:xfrm>
            <a:off x="739523" y="4513419"/>
            <a:ext cx="11157104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Tx/>
              <a:buChar char="-"/>
            </a:pP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점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(.) 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제거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, 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용어 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tokenization, identifier 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분해</a:t>
            </a:r>
            <a:endParaRPr lang="en-US" altLang="ko-KR" sz="2300" dirty="0"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  <a:p>
            <a:pPr marL="342900" indent="-342900" algn="l">
              <a:buFontTx/>
              <a:buChar char="-"/>
            </a:pP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소스파일의 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AST(Abstract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Syntax Tree)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이용해 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identifier 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뽑아낸다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. Identifier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는 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Camel Case splitting[27]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로 분해됨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.</a:t>
            </a:r>
          </a:p>
          <a:p>
            <a:pPr algn="l"/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    ex) combine-</a:t>
            </a:r>
            <a:r>
              <a:rPr lang="en-US" altLang="ko-KR" sz="2300" dirty="0" err="1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AnalyzedScore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→ 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combine, Analyzed, Score  </a:t>
            </a:r>
          </a:p>
        </p:txBody>
      </p:sp>
    </p:spTree>
    <p:extLst>
      <p:ext uri="{BB962C8B-B14F-4D97-AF65-F5344CB8AC3E}">
        <p14:creationId xmlns:p14="http://schemas.microsoft.com/office/powerpoint/2010/main" val="31496275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7FF6FE9-1104-4739-94E3-6D21544BD30F}"/>
              </a:ext>
            </a:extLst>
          </p:cNvPr>
          <p:cNvSpPr txBox="1"/>
          <p:nvPr/>
        </p:nvSpPr>
        <p:spPr>
          <a:xfrm>
            <a:off x="9977309" y="97404"/>
            <a:ext cx="24000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 dirty="0">
                <a:latin typeface="Masque" panose="020B07030603020A0203" pitchFamily="34" charset="0"/>
                <a:ea typeface="THE삐끗삐끗" panose="02020503020101020101" pitchFamily="18" charset="-127"/>
                <a:cs typeface="THE삐끗삐끗" panose="02020503020101020101" pitchFamily="18" charset="-127"/>
              </a:rPr>
              <a:t>Background</a:t>
            </a:r>
            <a:endParaRPr lang="ko-KR" altLang="en-US" sz="2000" dirty="0">
              <a:latin typeface="Masque" panose="020B07030603020A0203" pitchFamily="34" charset="0"/>
              <a:ea typeface="THE삐끗삐끗" panose="02020503020101020101" pitchFamily="18" charset="-127"/>
              <a:cs typeface="THE삐끗삐끗" panose="020205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159DCE-0013-4BCF-9BCF-B348320C2F1B}"/>
              </a:ext>
            </a:extLst>
          </p:cNvPr>
          <p:cNvSpPr txBox="1"/>
          <p:nvPr/>
        </p:nvSpPr>
        <p:spPr>
          <a:xfrm>
            <a:off x="550987" y="708418"/>
            <a:ext cx="8419226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300" dirty="0">
                <a:solidFill>
                  <a:srgbClr val="C00000"/>
                </a:solidFill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2.    </a:t>
            </a:r>
            <a:r>
              <a:rPr lang="en-US" altLang="ko-KR" sz="2300" dirty="0" err="1">
                <a:solidFill>
                  <a:srgbClr val="C00000"/>
                </a:solidFill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Stopword</a:t>
            </a:r>
            <a:endParaRPr lang="en-US" altLang="ko-KR" sz="2300" dirty="0">
              <a:solidFill>
                <a:srgbClr val="C00000"/>
              </a:solidFill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4E969A-9E0C-4F88-BED2-BEFB612CC216}"/>
              </a:ext>
            </a:extLst>
          </p:cNvPr>
          <p:cNvSpPr txBox="1"/>
          <p:nvPr/>
        </p:nvSpPr>
        <p:spPr>
          <a:xfrm>
            <a:off x="821703" y="1093330"/>
            <a:ext cx="10548593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Tx/>
              <a:buChar char="-"/>
            </a:pP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주제와 관련 없는 용어들을 </a:t>
            </a:r>
            <a:r>
              <a:rPr lang="en-US" altLang="ko-KR" sz="2300" dirty="0" err="1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stopword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list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에서 제거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.</a:t>
            </a:r>
          </a:p>
          <a:p>
            <a:pPr marL="342900" indent="-342900" algn="l">
              <a:buFontTx/>
              <a:buChar char="-"/>
            </a:pP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정확성 개선하고 가짜 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match 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줄일 수 있다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.</a:t>
            </a:r>
          </a:p>
          <a:p>
            <a:pPr marL="342900" indent="-342900" algn="l">
              <a:buFontTx/>
              <a:buChar char="-"/>
            </a:pP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Programming language keyword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도 </a:t>
            </a:r>
            <a:r>
              <a:rPr lang="en-US" altLang="ko-KR" sz="2300" dirty="0" err="1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stopword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</a:t>
            </a:r>
            <a:endParaRPr lang="ko-KR" altLang="en-US" sz="2300" dirty="0"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54D45E-8A39-4D92-B2DE-F5555CBED459}"/>
              </a:ext>
            </a:extLst>
          </p:cNvPr>
          <p:cNvSpPr txBox="1"/>
          <p:nvPr/>
        </p:nvSpPr>
        <p:spPr>
          <a:xfrm>
            <a:off x="316406" y="92660"/>
            <a:ext cx="8559539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2.3. IR-based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bug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localization</a:t>
            </a:r>
            <a:endParaRPr lang="ko-KR" altLang="en-US" sz="2300" dirty="0"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1084E7-1C4C-45D8-9417-EB1D58C0C451}"/>
              </a:ext>
            </a:extLst>
          </p:cNvPr>
          <p:cNvSpPr txBox="1"/>
          <p:nvPr/>
        </p:nvSpPr>
        <p:spPr>
          <a:xfrm>
            <a:off x="524277" y="2331399"/>
            <a:ext cx="8419226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300" dirty="0">
                <a:solidFill>
                  <a:srgbClr val="C00000"/>
                </a:solidFill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3.    Stemming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E22CCF-5823-4686-A0AF-49FF167A85D3}"/>
              </a:ext>
            </a:extLst>
          </p:cNvPr>
          <p:cNvSpPr txBox="1"/>
          <p:nvPr/>
        </p:nvSpPr>
        <p:spPr>
          <a:xfrm>
            <a:off x="794993" y="2716311"/>
            <a:ext cx="10548593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Tx/>
              <a:buChar char="-"/>
            </a:pP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단어들의 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root 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형태만 남긴다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.  Porter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stemming algorithm 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사용함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F1C49C2-D2A0-4AC2-A143-9D1DCD0FBB5C}"/>
              </a:ext>
            </a:extLst>
          </p:cNvPr>
          <p:cNvSpPr txBox="1"/>
          <p:nvPr/>
        </p:nvSpPr>
        <p:spPr>
          <a:xfrm>
            <a:off x="524277" y="3324361"/>
            <a:ext cx="10548593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Tx/>
              <a:buChar char="-"/>
            </a:pPr>
            <a:r>
              <a:rPr lang="ko-KR" altLang="en-US" sz="2300" dirty="0" err="1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전처리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과정 끝나면 소스파일에 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index 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생긴다</a:t>
            </a:r>
            <a:endParaRPr lang="en-US" altLang="ko-KR" sz="2300" dirty="0"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D07198A-100D-4220-B299-10C59C32076D}"/>
              </a:ext>
            </a:extLst>
          </p:cNvPr>
          <p:cNvSpPr/>
          <p:nvPr/>
        </p:nvSpPr>
        <p:spPr>
          <a:xfrm>
            <a:off x="1119130" y="3716789"/>
            <a:ext cx="1013647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ex) TF(term</a:t>
            </a:r>
            <a:r>
              <a:rPr lang="ko-KR" altLang="en-US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</a:t>
            </a:r>
            <a:r>
              <a:rPr lang="en-US" altLang="ko-KR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frequency;</a:t>
            </a:r>
            <a:r>
              <a:rPr lang="ko-KR" altLang="en-US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해당 문서에 특정 용어가 나오는 횟수</a:t>
            </a:r>
            <a:r>
              <a:rPr lang="en-US" altLang="ko-KR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), DF(document frequency; </a:t>
            </a:r>
            <a:r>
              <a:rPr lang="ko-KR" altLang="en-US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해당 용어가 나오는 문서 수</a:t>
            </a:r>
            <a:r>
              <a:rPr lang="en-US" altLang="ko-KR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), IDF(inverse DF;  </a:t>
            </a:r>
            <a:r>
              <a:rPr lang="ko-KR" altLang="en-US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버그 리포트와 소스파일 내용 유사도 계산할 때 쓰임</a:t>
            </a:r>
            <a:r>
              <a:rPr lang="en-US" altLang="ko-KR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)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5224F12-A5A8-4B34-A050-129FDBA6F4D7}"/>
              </a:ext>
            </a:extLst>
          </p:cNvPr>
          <p:cNvSpPr txBox="1"/>
          <p:nvPr/>
        </p:nvSpPr>
        <p:spPr>
          <a:xfrm>
            <a:off x="524276" y="4309272"/>
            <a:ext cx="10548593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Tx/>
              <a:buChar char="-"/>
            </a:pP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버그 </a:t>
            </a:r>
            <a:r>
              <a:rPr lang="ko-KR" altLang="en-US" sz="2300" dirty="0" err="1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리포트랑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소스 파일 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TF,IDF 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벡터로 표현된다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682C5F-F33F-4345-AB3F-34C90AF971FE}"/>
              </a:ext>
            </a:extLst>
          </p:cNvPr>
          <p:cNvSpPr txBox="1"/>
          <p:nvPr/>
        </p:nvSpPr>
        <p:spPr>
          <a:xfrm>
            <a:off x="524275" y="4857181"/>
            <a:ext cx="10548593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Tx/>
              <a:buChar char="-"/>
            </a:pP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IR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모델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: SUM, LDA, LSI, VSM, </a:t>
            </a:r>
            <a:r>
              <a:rPr lang="en-US" altLang="ko-KR" sz="2300" dirty="0" err="1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rVsm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(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다른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모델보다 성능이 좋다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2235724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7FF6FE9-1104-4739-94E3-6D21544BD30F}"/>
              </a:ext>
            </a:extLst>
          </p:cNvPr>
          <p:cNvSpPr txBox="1"/>
          <p:nvPr/>
        </p:nvSpPr>
        <p:spPr>
          <a:xfrm>
            <a:off x="9977309" y="97404"/>
            <a:ext cx="24000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 dirty="0">
                <a:latin typeface="Masque" panose="020B07030603020A0203" pitchFamily="34" charset="0"/>
                <a:ea typeface="THE삐끗삐끗" panose="02020503020101020101" pitchFamily="18" charset="-127"/>
                <a:cs typeface="THE삐끗삐끗" panose="02020503020101020101" pitchFamily="18" charset="-127"/>
              </a:rPr>
              <a:t>Background</a:t>
            </a:r>
            <a:endParaRPr lang="ko-KR" altLang="en-US" sz="2000" dirty="0">
              <a:latin typeface="Masque" panose="020B07030603020A0203" pitchFamily="34" charset="0"/>
              <a:ea typeface="THE삐끗삐끗" panose="02020503020101020101" pitchFamily="18" charset="-127"/>
              <a:cs typeface="THE삐끗삐끗" panose="020205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54D45E-8A39-4D92-B2DE-F5555CBED459}"/>
              </a:ext>
            </a:extLst>
          </p:cNvPr>
          <p:cNvSpPr txBox="1"/>
          <p:nvPr/>
        </p:nvSpPr>
        <p:spPr>
          <a:xfrm>
            <a:off x="316406" y="92660"/>
            <a:ext cx="8559539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2.4. Code change history</a:t>
            </a:r>
            <a:endParaRPr lang="ko-KR" altLang="en-US" sz="2300" dirty="0"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F9276F-A148-49BA-9E42-98B2798FBD8B}"/>
              </a:ext>
            </a:extLst>
          </p:cNvPr>
          <p:cNvSpPr txBox="1"/>
          <p:nvPr/>
        </p:nvSpPr>
        <p:spPr>
          <a:xfrm>
            <a:off x="725864" y="1159497"/>
            <a:ext cx="10831398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SCM system(Software Configuration Management)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는 개발의 중심에 있다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. </a:t>
            </a:r>
          </a:p>
          <a:p>
            <a:pPr algn="l"/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개발팀은 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SCM,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버전 히스토리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관리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:  SCM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시스템 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(</a:t>
            </a:r>
            <a:r>
              <a:rPr lang="en-US" altLang="ko-KR" sz="2300" dirty="0" err="1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git,svn,mercurial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) 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활용</a:t>
            </a:r>
            <a:endParaRPr lang="en-US" altLang="ko-KR" sz="2300" dirty="0"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  <a:p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Ex) </a:t>
            </a:r>
            <a:r>
              <a:rPr lang="ko-KR" altLang="en-US" sz="2300" dirty="0" err="1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깃허브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프로젝트에서 코드 바뀐 히스토리를 볼 수 있다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.</a:t>
            </a:r>
          </a:p>
          <a:p>
            <a:pPr algn="l"/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</a:t>
            </a:r>
            <a:endParaRPr lang="ko-KR" altLang="en-US" sz="2300" dirty="0"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D35350-CC8F-41F0-A51E-03CDCAD0524E}"/>
              </a:ext>
            </a:extLst>
          </p:cNvPr>
          <p:cNvSpPr txBox="1"/>
          <p:nvPr/>
        </p:nvSpPr>
        <p:spPr>
          <a:xfrm>
            <a:off x="744718" y="2316326"/>
            <a:ext cx="1081254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→ </a:t>
            </a:r>
            <a:r>
              <a:rPr lang="ko-KR" altLang="en-US" sz="2300" dirty="0" err="1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의심가는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파일과 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method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를 추적할 수 있는 </a:t>
            </a:r>
            <a:r>
              <a:rPr lang="en-US" altLang="ko-KR" sz="2300" dirty="0">
                <a:solidFill>
                  <a:schemeClr val="bg2">
                    <a:lumMod val="75000"/>
                  </a:schemeClr>
                </a:solidFill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(</a:t>
            </a:r>
            <a:r>
              <a:rPr lang="ko-KR" altLang="en-US" sz="2300" dirty="0">
                <a:solidFill>
                  <a:schemeClr val="bg2">
                    <a:lumMod val="75000"/>
                  </a:schemeClr>
                </a:solidFill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분해할 수 있는</a:t>
            </a:r>
            <a:r>
              <a:rPr lang="en-US" altLang="ko-KR" sz="2300" dirty="0">
                <a:solidFill>
                  <a:schemeClr val="bg2">
                    <a:lumMod val="75000"/>
                  </a:schemeClr>
                </a:solidFill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)</a:t>
            </a:r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데이터를 제공</a:t>
            </a:r>
            <a:endParaRPr lang="en-US" altLang="ko-KR" sz="2300" dirty="0"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  <a:p>
            <a:pPr algn="l"/>
            <a:r>
              <a:rPr lang="ko-KR" altLang="en-US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→ 후보를 추적하고 나면 개발자들은 포커스를 맞춰서 테스트할 수 있다</a:t>
            </a:r>
            <a:r>
              <a:rPr lang="en-US" altLang="ko-KR" sz="23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.</a:t>
            </a:r>
            <a:endParaRPr lang="ko-KR" altLang="en-US" sz="2300" dirty="0"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56E6728-18E4-45C8-A641-B74C51492A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4276" y="3429000"/>
            <a:ext cx="8037033" cy="3084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2220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sz="2100" dirty="0" err="1" smtClean="0">
            <a:latin typeface="THE삐끗삐끗" panose="02020503020101020101" pitchFamily="18" charset="-127"/>
            <a:ea typeface="THE삐끗삐끗" panose="02020503020101020101" pitchFamily="18" charset="-127"/>
            <a:cs typeface="THE삐끗삐끗" panose="02020503020101020101" pitchFamily="18" charset="-12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1116</TotalTime>
  <Words>6646</Words>
  <Application>Microsoft Office PowerPoint</Application>
  <PresentationFormat>와이드스크린</PresentationFormat>
  <Paragraphs>405</Paragraphs>
  <Slides>48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48</vt:i4>
      </vt:variant>
    </vt:vector>
  </HeadingPairs>
  <TitlesOfParts>
    <vt:vector size="59" baseType="lpstr">
      <vt:lpstr>THE삐끗삐끗</vt:lpstr>
      <vt:lpstr>1훈연필습격 R</vt:lpstr>
      <vt:lpstr>Arial</vt:lpstr>
      <vt:lpstr>Rockwell Extra Bold</vt:lpstr>
      <vt:lpstr>OMEJN G+ Gulliver</vt:lpstr>
      <vt:lpstr>OMELA G+ Gulliver</vt:lpstr>
      <vt:lpstr>맑은 고딕</vt:lpstr>
      <vt:lpstr>나눔바른펜</vt:lpstr>
      <vt:lpstr>Masque</vt:lpstr>
      <vt:lpstr>Cambria Math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skdisk</dc:creator>
  <cp:lastModifiedBy>skdisk</cp:lastModifiedBy>
  <cp:revision>309</cp:revision>
  <dcterms:created xsi:type="dcterms:W3CDTF">2018-04-02T03:40:40Z</dcterms:created>
  <dcterms:modified xsi:type="dcterms:W3CDTF">2018-04-05T17:01:25Z</dcterms:modified>
</cp:coreProperties>
</file>